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88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06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70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662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378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2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52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699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12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53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99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55F6B943-B2E6-497C-94EF-38B17EB76B3D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953C8F45-1B20-4BF0-9D85-95F24EE5A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29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D0EF0D-F547-4E61-879B-D2486575F8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История КБЖД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094224-252B-4E06-95E2-3EB577701C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Подготовила: Петрова С.А.</a:t>
            </a:r>
          </a:p>
          <a:p>
            <a:r>
              <a:rPr lang="ru-RU" dirty="0"/>
              <a:t>РЖД детский сад № 60</a:t>
            </a:r>
          </a:p>
        </p:txBody>
      </p:sp>
    </p:spTree>
    <p:extLst>
      <p:ext uri="{BB962C8B-B14F-4D97-AF65-F5344CB8AC3E}">
        <p14:creationId xmlns:p14="http://schemas.microsoft.com/office/powerpoint/2010/main" val="1386044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454BBA-D6A0-48A0-9B6C-AC2CCC622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143000" y="1005840"/>
            <a:ext cx="45719" cy="91440"/>
          </a:xfrm>
        </p:spPr>
        <p:txBody>
          <a:bodyPr/>
          <a:lstStyle/>
          <a:p>
            <a:r>
              <a:rPr lang="ru-RU" sz="800" dirty="0"/>
              <a:t>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C0E668-6B11-4354-AC99-DFE61D305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5514" y="939885"/>
            <a:ext cx="4516902" cy="475488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Сейчас тупиковый участок Транссиба – КБЖД –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получил статус историко-архитектурного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памятника. Здесь проложены туристские маршруты. 156 км.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Начало туристского маршрута– станция Култук. </a:t>
            </a:r>
          </a:p>
          <a:p>
            <a:endParaRPr lang="ru-RU" sz="1800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80A28EB-7752-4BF8-B1F9-B69F7AB33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7" name="Picture 4" descr="Изображение выглядит как на открытом воздухе, небо, трава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id="{2E3F4777-703E-47DD-89EE-DBFAE96F7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416" y="939885"/>
            <a:ext cx="6004566" cy="4500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8758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9FED5-E26B-418B-AE0F-0650872DD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647114" y="609600"/>
            <a:ext cx="495886" cy="79717"/>
          </a:xfrm>
        </p:spPr>
        <p:txBody>
          <a:bodyPr>
            <a:no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F925F1-636C-4816-B216-ED3D0D4C3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492369"/>
            <a:ext cx="4754880" cy="2286382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От ст. Култук до ст. Байкал</a:t>
            </a:r>
            <a:b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39 тоннелей. </a:t>
            </a:r>
            <a:b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Они разнообразны по </a:t>
            </a:r>
            <a:b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конструкции и</a:t>
            </a:r>
            <a:b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протяженности. </a:t>
            </a:r>
            <a:b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1C83DF-837B-4CB3-9B1A-3B4662F8A1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3766" y="492369"/>
            <a:ext cx="4754880" cy="2020622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Самый длинный «Половинный» –</a:t>
            </a:r>
            <a:b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778 м. Общая протяженность тоннелей</a:t>
            </a:r>
            <a:b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8994 м.</a:t>
            </a:r>
            <a:b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endParaRPr lang="ru-RU" dirty="0"/>
          </a:p>
        </p:txBody>
      </p:sp>
      <p:pic>
        <p:nvPicPr>
          <p:cNvPr id="7" name="Picture 5" descr="Изображение выглядит как на открытом воздухе, тоннель, железнодорожный тоннель, пещера&#10;&#10;Автоматически созданное описание">
            <a:extLst>
              <a:ext uri="{FF2B5EF4-FFF2-40B4-BE49-F238E27FC236}">
                <a16:creationId xmlns:a16="http://schemas.microsoft.com/office/drawing/2014/main" id="{9B000C82-E46D-408E-B496-D44EDAEAA99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02" y="2512991"/>
            <a:ext cx="5002823" cy="3752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Изображение выглядит как на открытом воздухе, трава, железнодорожный тоннель, пещера&#10;&#10;Автоматически созданное описание">
            <a:extLst>
              <a:ext uri="{FF2B5EF4-FFF2-40B4-BE49-F238E27FC236}">
                <a16:creationId xmlns:a16="http://schemas.microsoft.com/office/drawing/2014/main" id="{6BF33162-F48E-498C-95BE-10C2409EE45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820" y="2208628"/>
            <a:ext cx="3115536" cy="4157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386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3F7EB-B111-4EAF-9902-2C29C32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0621" y="3429000"/>
            <a:ext cx="4164038" cy="173736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altLang="ru-RU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Выставка  железнодорожной техники </a:t>
            </a:r>
            <a:br>
              <a:rPr lang="ru-RU" altLang="ru-RU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r>
              <a:rPr lang="ru-RU" altLang="ru-RU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у мыса Половинный на 109 км.</a:t>
            </a:r>
            <a:br>
              <a:rPr lang="ru-RU" altLang="ru-RU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9EFC51-7B63-4AEE-81EB-0CC598367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5" name="Picture 6" descr="Изображение выглядит как железная дорога, на открытом воздухе, Паровой двигатель, транспорт&#10;&#10;Автоматически созданное описание">
            <a:extLst>
              <a:ext uri="{FF2B5EF4-FFF2-40B4-BE49-F238E27FC236}">
                <a16:creationId xmlns:a16="http://schemas.microsoft.com/office/drawing/2014/main" id="{F7717CFC-5EC6-49BB-B175-D01C02B7C35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77" y="984738"/>
            <a:ext cx="6781799" cy="5086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4123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2040C-CF64-4914-86B0-4438A612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 flipV="1">
            <a:off x="970671" y="703385"/>
            <a:ext cx="172329" cy="393895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673183-2BF3-48F7-B13C-AAA69E213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458883" y="4218246"/>
            <a:ext cx="9687951" cy="2710559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От ст. Култук до ст. Байкал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280 подпорных стенок. На 103 км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у ст. Киркирей самая большая,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построенная из тёсаного камня.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Её называют итальянской стенкой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4" descr="Изображение выглядит как на открытом воздухе, растение, трава, строительство&#10;&#10;Автоматически созданное описание">
            <a:extLst>
              <a:ext uri="{FF2B5EF4-FFF2-40B4-BE49-F238E27FC236}">
                <a16:creationId xmlns:a16="http://schemas.microsoft.com/office/drawing/2014/main" id="{55316D23-050F-4518-A3EB-C41EA1FB72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56" y="529421"/>
            <a:ext cx="4820525" cy="3705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Изображение выглядит как на открытом воздухе, природа, небо, путешествие&#10;&#10;Автоматически созданное описание">
            <a:extLst>
              <a:ext uri="{FF2B5EF4-FFF2-40B4-BE49-F238E27FC236}">
                <a16:creationId xmlns:a16="http://schemas.microsoft.com/office/drawing/2014/main" id="{B7E8AFCD-BF20-4434-8160-CED487470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116" y="524915"/>
            <a:ext cx="4236182" cy="5644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190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27893-C460-4C18-AAD1-90FDD8A71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 flipV="1">
            <a:off x="815926" y="829994"/>
            <a:ext cx="327074" cy="267286"/>
          </a:xfrm>
        </p:spPr>
        <p:txBody>
          <a:bodyPr/>
          <a:lstStyle/>
          <a:p>
            <a:r>
              <a:rPr lang="ru-RU" sz="800" dirty="0"/>
              <a:t>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6FC6E33-6B52-4CA1-93CD-166DA9CBDD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442" y="492245"/>
            <a:ext cx="11118167" cy="301752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На КБЖД от ст. Култук до ст. Байкал построено 6 величественных мостов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5" descr="Изображение выглядит как на открытом воздухе, строительство, Акведук, мост&#10;&#10;Автоматически созданное описание">
            <a:extLst>
              <a:ext uri="{FF2B5EF4-FFF2-40B4-BE49-F238E27FC236}">
                <a16:creationId xmlns:a16="http://schemas.microsoft.com/office/drawing/2014/main" id="{CD63F1F5-A885-4872-89F8-CA90B0F252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853" y="1836445"/>
            <a:ext cx="5433302" cy="4022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Изображение выглядит как природа, на открытом воздухе, небо, гора&#10;&#10;Автоматически созданное описание">
            <a:extLst>
              <a:ext uri="{FF2B5EF4-FFF2-40B4-BE49-F238E27FC236}">
                <a16:creationId xmlns:a16="http://schemas.microsoft.com/office/drawing/2014/main" id="{029A6947-59E6-450A-806F-75ADCBA37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45" y="1836445"/>
            <a:ext cx="5352857" cy="4022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474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226E75-7AD2-4B49-846F-507DA7A07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143000" y="773723"/>
            <a:ext cx="45719" cy="323557"/>
          </a:xfrm>
        </p:spPr>
        <p:txBody>
          <a:bodyPr/>
          <a:lstStyle/>
          <a:p>
            <a:r>
              <a:rPr lang="ru-RU" sz="800" dirty="0"/>
              <a:t>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5C23A0-BD35-4755-82DD-B5EF8C461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22585" y="773723"/>
            <a:ext cx="9126415" cy="3017520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Финальная точка КБЖД – порт Байкал</a:t>
            </a:r>
          </a:p>
        </p:txBody>
      </p:sp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4D5B4415-612C-44EE-886B-17AA590F35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79" y="1669634"/>
            <a:ext cx="10237528" cy="43875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830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2AD7-424A-4057-904A-6694928BF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9788" y="380323"/>
            <a:ext cx="45719" cy="76877"/>
          </a:xfrm>
        </p:spPr>
        <p:txBody>
          <a:bodyPr>
            <a:normAutofit fontScale="90000"/>
          </a:bodyPr>
          <a:lstStyle/>
          <a:p>
            <a:r>
              <a:rPr lang="ru-RU" sz="800" dirty="0"/>
              <a:t>.</a:t>
            </a:r>
          </a:p>
        </p:txBody>
      </p:sp>
      <p:pic>
        <p:nvPicPr>
          <p:cNvPr id="5" name="Picture 5" descr="&#10;">
            <a:extLst>
              <a:ext uri="{FF2B5EF4-FFF2-40B4-BE49-F238E27FC236}">
                <a16:creationId xmlns:a16="http://schemas.microsoft.com/office/drawing/2014/main" id="{809975FD-31CE-4E5C-980C-860AE6929F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7558" y="751872"/>
            <a:ext cx="3644737" cy="51493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FB3CC66E-31D4-43CF-A9DB-05F129BAC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70671"/>
            <a:ext cx="4927966" cy="5289452"/>
          </a:xfrm>
        </p:spPr>
        <p:txBody>
          <a:bodyPr>
            <a:normAutofit fontScale="925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</a:rPr>
              <a:t>17 марта 1891 г.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</a:rPr>
              <a:t>по указу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</a:rPr>
              <a:t>императора Александра </a:t>
            </a:r>
            <a:r>
              <a:rPr lang="en-US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  <a:cs typeface="Arial" charset="0"/>
              </a:rPr>
              <a:t>III</a:t>
            </a: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  <a:cs typeface="Arial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  <a:cs typeface="Arial" charset="0"/>
              </a:rPr>
              <a:t>начато строительство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  <a:cs typeface="Arial" charset="0"/>
              </a:rPr>
              <a:t>«…сплошной через всю Сибирь железной дороги,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  <a:cs typeface="Arial" charset="0"/>
              </a:rPr>
              <a:t>имеющей соединить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  <a:cs typeface="Arial" charset="0"/>
              </a:rPr>
              <a:t>обильные дарами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  <a:cs typeface="Arial" charset="0"/>
              </a:rPr>
              <a:t>сибирские области с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Sitka Small" panose="02000505000000020004" pitchFamily="2" charset="0"/>
                <a:cs typeface="Arial" charset="0"/>
              </a:rPr>
              <a:t>сетью внутренних рельсовых сообщений».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1650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CC7A2-AE2E-4AF5-A380-E458329B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052" y="2190171"/>
            <a:ext cx="3931920" cy="2898816"/>
          </a:xfrm>
        </p:spPr>
        <p:txBody>
          <a:bodyPr/>
          <a:lstStyle/>
          <a:p>
            <a:pPr algn="ctr"/>
            <a:r>
              <a:rPr lang="ru-RU" altLang="ru-RU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Первый поезд в Иркутск прибыл  16 марта 1898 года</a:t>
            </a:r>
            <a:br>
              <a:rPr lang="ru-RU" altLang="ru-RU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51C3E7-6785-4DB3-B549-B2150FCCE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flipH="1" flipV="1">
            <a:off x="1097281" y="2634175"/>
            <a:ext cx="45719" cy="200465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.</a:t>
            </a:r>
          </a:p>
        </p:txBody>
      </p:sp>
      <p:pic>
        <p:nvPicPr>
          <p:cNvPr id="5" name="Picture 6" descr="Изображение выглядит как на открытом воздухе, небо, машина, Наземный транспорт&#10;&#10;Автоматически созданное описание">
            <a:extLst>
              <a:ext uri="{FF2B5EF4-FFF2-40B4-BE49-F238E27FC236}">
                <a16:creationId xmlns:a16="http://schemas.microsoft.com/office/drawing/2014/main" id="{C2353273-B4AA-4405-8B8C-677CE919D3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104" y="842321"/>
            <a:ext cx="6165802" cy="4627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167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01689D-7FA1-4EC4-9139-DA54DC0AD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970671" y="609600"/>
            <a:ext cx="172329" cy="1356360"/>
          </a:xfrm>
        </p:spPr>
        <p:txBody>
          <a:bodyPr>
            <a:normAutofit/>
          </a:bodyPr>
          <a:lstStyle/>
          <a:p>
            <a:r>
              <a:rPr lang="ru-RU" sz="800" dirty="0"/>
              <a:t>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5A3567-D55C-4FC4-8C0F-11A978BA6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6835" y="816636"/>
            <a:ext cx="4754880" cy="777240"/>
          </a:xfrm>
        </p:spPr>
        <p:txBody>
          <a:bodyPr>
            <a:normAutofit fontScale="25000" lnSpcReduction="200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До 1905 года от Иркутска до ст. Байкал поезда ходили</a:t>
            </a:r>
            <a:r>
              <a:rPr lang="ru-RU" altLang="ru-RU" sz="1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вдоль Ангары</a:t>
            </a:r>
          </a:p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9240434-90DF-4DA7-8372-634493826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8508" y="899160"/>
            <a:ext cx="4754880" cy="777240"/>
          </a:xfrm>
        </p:spPr>
        <p:txBody>
          <a:bodyPr>
            <a:normAutofit fontScale="25000" lnSpcReduction="200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От порта Байкал поезда переправлялись на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пароме-ледоколе через озеро до ст. Мысовая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и следовали дальше на восток.</a:t>
            </a:r>
          </a:p>
          <a:p>
            <a:endParaRPr lang="ru-RU" dirty="0"/>
          </a:p>
        </p:txBody>
      </p:sp>
      <p:pic>
        <p:nvPicPr>
          <p:cNvPr id="7" name="Picture 7" descr="Изображение выглядит как карта, текст, атлас&#10;&#10;Автоматически созданное описание">
            <a:extLst>
              <a:ext uri="{FF2B5EF4-FFF2-40B4-BE49-F238E27FC236}">
                <a16:creationId xmlns:a16="http://schemas.microsoft.com/office/drawing/2014/main" id="{731B75ED-417C-4E16-885B-2FBEE885A1B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179" y="1999032"/>
            <a:ext cx="4371100" cy="4103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Изображение выглядит как карта, текст, атлас&#10;&#10;Автоматически созданное описание">
            <a:extLst>
              <a:ext uri="{FF2B5EF4-FFF2-40B4-BE49-F238E27FC236}">
                <a16:creationId xmlns:a16="http://schemas.microsoft.com/office/drawing/2014/main" id="{410C4E5C-720C-4ED0-A5E1-23345C655F8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774" y="1999032"/>
            <a:ext cx="4532349" cy="4103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29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650F10-9E8F-4E9C-9AF5-59287EF44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altLang="ru-RU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Паром-ледокол</a:t>
            </a:r>
            <a:br>
              <a:rPr lang="ru-RU" altLang="ru-RU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r>
              <a:rPr lang="ru-RU" altLang="ru-RU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«Байкал»</a:t>
            </a:r>
            <a:br>
              <a:rPr lang="ru-RU" altLang="ru-RU" sz="4000" b="1" i="1" dirty="0">
                <a:solidFill>
                  <a:srgbClr val="990099"/>
                </a:solidFill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B59D61-ACA5-40F8-BE65-B0B6FF7A5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2349305"/>
            <a:ext cx="3931920" cy="3502855"/>
          </a:xfrm>
        </p:spPr>
        <p:txBody>
          <a:bodyPr>
            <a:normAutofit fontScale="925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Длина  - 88, 4 м, ширина -17,5 м, водоизмещение – 4200 т.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Каюты на 200 человек.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На трех путях размещалось 25 вагонов с грузом и паровоз.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Путь от ст. Байкал до ст. Мысовая (73 км) преодолевал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за 4,5 часа. Мог взламывать 1,5 м лед.</a:t>
            </a:r>
          </a:p>
          <a:p>
            <a:endParaRPr lang="ru-RU" sz="1800" dirty="0"/>
          </a:p>
        </p:txBody>
      </p:sp>
      <p:pic>
        <p:nvPicPr>
          <p:cNvPr id="5" name="Picture 6" descr="Изображение выглядит как на открытом воздухе, небо, железная дорога, загрязнение&#10;&#10;Автоматически созданное описание">
            <a:extLst>
              <a:ext uri="{FF2B5EF4-FFF2-40B4-BE49-F238E27FC236}">
                <a16:creationId xmlns:a16="http://schemas.microsoft.com/office/drawing/2014/main" id="{D8EDFA9D-8292-4964-99DA-83C3CCE1C0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344" y="1367524"/>
            <a:ext cx="5785434" cy="4122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531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A9673D-E719-4BCD-AF05-5A465FC83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 flipV="1">
            <a:off x="815926" y="803251"/>
            <a:ext cx="327074" cy="294029"/>
          </a:xfrm>
        </p:spPr>
        <p:txBody>
          <a:bodyPr/>
          <a:lstStyle/>
          <a:p>
            <a:r>
              <a:rPr lang="ru-RU" sz="800" dirty="0"/>
              <a:t>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F4CE0C-00DF-415A-A0D6-0CEE718A3F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929860"/>
            <a:ext cx="4953000" cy="4922300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Ледоколы работали с апреля по середину января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следующего года. В течение трех зимних месяцев груз переправлялся  по льду на лошадях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Зимой 1903 -04 гг. рельсовый путь уложили прямо на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лед и перекатили 2402 единицы подвижного состава,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из них 65 паровозов</a:t>
            </a:r>
          </a:p>
          <a:p>
            <a:endParaRPr lang="ru-RU" dirty="0"/>
          </a:p>
        </p:txBody>
      </p:sp>
      <p:pic>
        <p:nvPicPr>
          <p:cNvPr id="5" name="Picture 6" descr="Изображение выглядит как на открытом воздухе, вода, природа, пейзаж&#10;&#10;Автоматически созданное описание">
            <a:extLst>
              <a:ext uri="{FF2B5EF4-FFF2-40B4-BE49-F238E27FC236}">
                <a16:creationId xmlns:a16="http://schemas.microsoft.com/office/drawing/2014/main" id="{39999D1D-0D53-465A-B8F4-E0DE29EE7E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082" y="803251"/>
            <a:ext cx="3684710" cy="4922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907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78E679-AC4F-443A-86AD-4D96F70A1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 flipV="1">
            <a:off x="815926" y="829994"/>
            <a:ext cx="327074" cy="267286"/>
          </a:xfrm>
        </p:spPr>
        <p:txBody>
          <a:bodyPr/>
          <a:lstStyle/>
          <a:p>
            <a:r>
              <a:rPr lang="ru-RU" sz="800" dirty="0"/>
              <a:t>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68528D-5007-47EE-A23E-373F718FB1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999" y="829994"/>
            <a:ext cx="4301197" cy="5022166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Строительство КБЖД началось в 1902 году.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При строительстве все, кроме камня и леса, подвозилось издалека</a:t>
            </a:r>
          </a:p>
          <a:p>
            <a:pPr algn="ctr">
              <a:spcBef>
                <a:spcPct val="0"/>
              </a:spcBef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Работали вольнонаемные из Центральной России, Сибири, буряты, китайцы, тюрки, армяне, албанцы, итальянцы и ссыльные  поселенцы. При строительстве КБЖД было возведено 424 инженерных сооружения.</a:t>
            </a:r>
          </a:p>
          <a:p>
            <a:endParaRPr lang="ru-RU" sz="1800" dirty="0"/>
          </a:p>
        </p:txBody>
      </p:sp>
      <p:pic>
        <p:nvPicPr>
          <p:cNvPr id="5" name="Picture 4" descr="Изображение выглядит как зарисовка, гора, на открытом воздухе, строительство&#10;&#10;Автоматически созданное описание">
            <a:extLst>
              <a:ext uri="{FF2B5EF4-FFF2-40B4-BE49-F238E27FC236}">
                <a16:creationId xmlns:a16="http://schemas.microsoft.com/office/drawing/2014/main" id="{323BE7DF-32A4-4E0B-893E-4F2645D67F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63637"/>
            <a:ext cx="5176913" cy="42062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878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03FB4-EC8C-4D4A-8AAE-3E3B21D38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 flipV="1">
            <a:off x="703385" y="773723"/>
            <a:ext cx="439615" cy="323557"/>
          </a:xfrm>
        </p:spPr>
        <p:txBody>
          <a:bodyPr/>
          <a:lstStyle/>
          <a:p>
            <a:r>
              <a:rPr lang="ru-RU" sz="800" dirty="0"/>
              <a:t>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25C9A5-5D1C-4742-ABD6-AA3B0A5A34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3385" y="773723"/>
            <a:ext cx="5022166" cy="6063176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На КБЖД укладывались более тяжелые рельсы и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только полномерные шпалы. На каждой версте число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шпал было больше, чем на других участках Транссиба. 12 сентября 1904 года  от Слюдянки до ст. Байкал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прошел первый поезд с министром путей сообщения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князем М.И. Хилковым.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15 октября 1905 года было открыто постоянное движение</a:t>
            </a:r>
            <a:r>
              <a:rPr lang="ru-RU" alt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pic>
        <p:nvPicPr>
          <p:cNvPr id="5" name="Picture 4" descr="Изображение выглядит как транспорт, на открытом воздухе, железная дорога, машина&#10;&#10;Автоматически созданное описание">
            <a:extLst>
              <a:ext uri="{FF2B5EF4-FFF2-40B4-BE49-F238E27FC236}">
                <a16:creationId xmlns:a16="http://schemas.microsoft.com/office/drawing/2014/main" id="{680CC96B-3B5E-45CE-B7DA-13B41C4556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50" y="547736"/>
            <a:ext cx="5213350" cy="2910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Изображение выглядит как железная дорога, на открытом воздухе, паровоз, железнодорожное полотно&#10;&#10;Автоматически созданное описание">
            <a:extLst>
              <a:ext uri="{FF2B5EF4-FFF2-40B4-BE49-F238E27FC236}">
                <a16:creationId xmlns:a16="http://schemas.microsoft.com/office/drawing/2014/main" id="{B8596ECB-3405-429C-AF57-35FD390DB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912" y="3660617"/>
            <a:ext cx="4332263" cy="2649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443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D37951-776F-4C22-A462-E05540250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143000" y="1005840"/>
            <a:ext cx="45719" cy="91440"/>
          </a:xfrm>
        </p:spPr>
        <p:txBody>
          <a:bodyPr/>
          <a:lstStyle/>
          <a:p>
            <a:r>
              <a:rPr lang="ru-RU" sz="800" dirty="0"/>
              <a:t>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5FA1CD-E3A9-4EB6-84FB-71DB6145D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7115" y="562708"/>
            <a:ext cx="4737294" cy="5739618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Вокзал в Слюдянке – памятник строительству КБЖД.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Стены вокзала выложены из местного белого мрамора.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Карьер, в котором добывают мрамор виден от ст. Култук. После строительства плотины Иркутской ГЭС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 и затопления дороги вдоль Ангары, участок от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ст. Култук до ст. Байкал стал тупиковым.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b="1" i="1" dirty="0">
              <a:latin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5" descr="Изображение выглядит как на открытом воздухе, небо, строительство, железнодорожная станция&#10;&#10;Автоматически созданное описание">
            <a:extLst>
              <a:ext uri="{FF2B5EF4-FFF2-40B4-BE49-F238E27FC236}">
                <a16:creationId xmlns:a16="http://schemas.microsoft.com/office/drawing/2014/main" id="{83457AA6-817E-4208-9821-50C1B03ED0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780" y="1097280"/>
            <a:ext cx="5693360" cy="4268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046401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30</TotalTime>
  <Words>500</Words>
  <Application>Microsoft Office PowerPoint</Application>
  <PresentationFormat>Широкоэкранный</PresentationFormat>
  <Paragraphs>71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Corbel</vt:lpstr>
      <vt:lpstr>Sitka Small</vt:lpstr>
      <vt:lpstr>Times New Roman</vt:lpstr>
      <vt:lpstr>Базис</vt:lpstr>
      <vt:lpstr>История КБЖД</vt:lpstr>
      <vt:lpstr>.</vt:lpstr>
      <vt:lpstr>Первый поезд в Иркутск прибыл  16 марта 1898 года </vt:lpstr>
      <vt:lpstr>.</vt:lpstr>
      <vt:lpstr>Паром-ледокол «Байкал» </vt:lpstr>
      <vt:lpstr>.</vt:lpstr>
      <vt:lpstr>.</vt:lpstr>
      <vt:lpstr>.</vt:lpstr>
      <vt:lpstr>.</vt:lpstr>
      <vt:lpstr>.</vt:lpstr>
      <vt:lpstr>.</vt:lpstr>
      <vt:lpstr>Выставка  железнодорожной техники  у мыса Половинный на 109 км. </vt:lpstr>
      <vt:lpstr>.</vt:lpstr>
      <vt:lpstr>.</vt:lpstr>
      <vt:lpstr>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КБЖД</dc:title>
  <dc:creator>Сергей</dc:creator>
  <cp:lastModifiedBy>Сергей</cp:lastModifiedBy>
  <cp:revision>4</cp:revision>
  <dcterms:created xsi:type="dcterms:W3CDTF">2025-10-08T13:11:06Z</dcterms:created>
  <dcterms:modified xsi:type="dcterms:W3CDTF">2025-10-08T13:41:36Z</dcterms:modified>
</cp:coreProperties>
</file>