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6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68" d="100"/>
          <a:sy n="68" d="100"/>
        </p:scale>
        <p:origin x="14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04846-91C4-49AF-9EDE-A57CEBF80038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68855-4E81-4679-8233-1E5C4924F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1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1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0894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9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068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979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69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7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24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4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776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7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81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31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3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88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67CAA-026C-4319-92F2-5E2B9B6FD8C4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77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E3343-5BCD-4BA8-8C69-0550945AD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913" y="852967"/>
            <a:ext cx="7098632" cy="1898644"/>
          </a:xfrm>
        </p:spPr>
        <p:txBody>
          <a:bodyPr/>
          <a:lstStyle/>
          <a:p>
            <a:pPr algn="ctr"/>
            <a:r>
              <a:rPr lang="ru-RU" sz="105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63BA04-C3B4-4C9B-B739-DA4543CEA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2" y="3895375"/>
            <a:ext cx="1022056" cy="822674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D7DBEF-3FFD-4FBE-A2D6-D8FBAECE9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3" b="10153"/>
          <a:stretch/>
        </p:blipFill>
        <p:spPr>
          <a:xfrm>
            <a:off x="602783" y="2242090"/>
            <a:ext cx="3452386" cy="4487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6A9CA4-0DC3-4F65-975E-44DAFFE60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2595" r="5082" b="-3831"/>
          <a:stretch/>
        </p:blipFill>
        <p:spPr>
          <a:xfrm>
            <a:off x="4193038" y="2242090"/>
            <a:ext cx="3070071" cy="1431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0A75508-A49B-4ECF-B8EF-BC3766961B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0" t="3971" r="4472" b="8197"/>
          <a:stretch/>
        </p:blipFill>
        <p:spPr>
          <a:xfrm>
            <a:off x="4193038" y="3983009"/>
            <a:ext cx="2622229" cy="2112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BB6341-E512-470D-978F-BD56D41EC365}"/>
              </a:ext>
            </a:extLst>
          </p:cNvPr>
          <p:cNvSpPr txBox="1"/>
          <p:nvPr/>
        </p:nvSpPr>
        <p:spPr>
          <a:xfrm>
            <a:off x="706941" y="387312"/>
            <a:ext cx="68320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n w="0">
                  <a:solidFill>
                    <a:schemeClr val="accent5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 Condensed" panose="020B0502040204020203" pitchFamily="34" charset="0"/>
              </a:rPr>
              <a:t>ЁЖ ЕВРОПЕЙСКИЙ ОБЫЧНЫЙ </a:t>
            </a:r>
            <a:br>
              <a:rPr lang="ru-RU" sz="4800" dirty="0">
                <a:ln w="0">
                  <a:solidFill>
                    <a:schemeClr val="accent5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 Condensed" panose="020B0502040204020203" pitchFamily="34" charset="0"/>
              </a:rPr>
            </a:br>
            <a:r>
              <a:rPr lang="ru-RU" sz="4800" dirty="0">
                <a:ln w="0">
                  <a:solidFill>
                    <a:schemeClr val="accent5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 Condensed" panose="020B0502040204020203" pitchFamily="34" charset="0"/>
              </a:rPr>
              <a:t>(</a:t>
            </a:r>
            <a:r>
              <a:rPr lang="en-US" sz="4800" dirty="0">
                <a:ln w="0">
                  <a:solidFill>
                    <a:schemeClr val="accent5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gh Tower Text" panose="02040502050506030303" pitchFamily="18" charset="0"/>
              </a:rPr>
              <a:t>Erinaceus europaeus</a:t>
            </a:r>
            <a:r>
              <a:rPr lang="ru-RU" sz="4800" dirty="0">
                <a:ln w="0">
                  <a:solidFill>
                    <a:schemeClr val="accent5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 Condensed" panose="020B0502040204020203" pitchFamily="34" charset="0"/>
              </a:rPr>
              <a:t>)</a:t>
            </a:r>
            <a:br>
              <a:rPr lang="ru-RU" sz="44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</a:rPr>
            </a:br>
            <a:endParaRPr lang="ru-RU" sz="4400" dirty="0">
              <a:ln w="0">
                <a:solidFill>
                  <a:schemeClr val="accent5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589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417844-24ED-4AEE-AE2D-0D8995D51E49}"/>
              </a:ext>
            </a:extLst>
          </p:cNvPr>
          <p:cNvSpPr txBox="1"/>
          <p:nvPr/>
        </p:nvSpPr>
        <p:spPr>
          <a:xfrm>
            <a:off x="117308" y="261284"/>
            <a:ext cx="45780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>
                  <a:solidFill>
                    <a:schemeClr val="accent5"/>
                  </a:solidFill>
                </a:ln>
                <a:solidFill>
                  <a:schemeClr val="accent5"/>
                </a:solidFill>
                <a:latin typeface="Bahnschrift Light Condensed" panose="020B0502040204020203" pitchFamily="34" charset="0"/>
              </a:rPr>
              <a:t>Общие сведения: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DA239-050A-48AD-A56F-1BC293322F61}"/>
              </a:ext>
            </a:extLst>
          </p:cNvPr>
          <p:cNvSpPr txBox="1"/>
          <p:nvPr/>
        </p:nvSpPr>
        <p:spPr>
          <a:xfrm>
            <a:off x="363955" y="1446225"/>
            <a:ext cx="433136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Отряд:</a:t>
            </a:r>
            <a:r>
              <a:rPr lang="ru-RU" sz="27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 насекомоядные</a:t>
            </a:r>
          </a:p>
          <a:p>
            <a:pPr algn="ctr"/>
            <a:r>
              <a:rPr lang="ru-RU" sz="2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Семейство: </a:t>
            </a:r>
            <a:r>
              <a:rPr lang="ru-RU" sz="27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ежовые</a:t>
            </a:r>
          </a:p>
          <a:p>
            <a:pPr algn="ctr"/>
            <a:r>
              <a:rPr lang="ru-RU" sz="2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Длина тела: </a:t>
            </a:r>
            <a:r>
              <a:rPr lang="ru-RU" sz="27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20–30 см</a:t>
            </a:r>
          </a:p>
          <a:p>
            <a:pPr algn="ctr"/>
            <a:r>
              <a:rPr lang="ru-RU" sz="2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Вес: </a:t>
            </a:r>
            <a:r>
              <a:rPr lang="ru-RU" sz="27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от 700 г до 2 кг (осенью может накапливать больше для зимней спячки)</a:t>
            </a:r>
          </a:p>
          <a:p>
            <a:pPr algn="ctr"/>
            <a:r>
              <a:rPr lang="ru-RU" sz="27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Продолжительность жизни: </a:t>
            </a:r>
            <a:r>
              <a:rPr lang="ru-RU" sz="27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в дикой природе 3–5 лет, в неволе до 8–10 лет.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F9EB4A-DE2C-4FE6-A4D8-CC24DB329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77" y="637261"/>
            <a:ext cx="4331368" cy="5641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351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417844-24ED-4AEE-AE2D-0D8995D51E49}"/>
              </a:ext>
            </a:extLst>
          </p:cNvPr>
          <p:cNvSpPr txBox="1"/>
          <p:nvPr/>
        </p:nvSpPr>
        <p:spPr>
          <a:xfrm>
            <a:off x="0" y="306773"/>
            <a:ext cx="45780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accent5"/>
                  </a:solidFill>
                </a:ln>
                <a:solidFill>
                  <a:schemeClr val="accent5"/>
                </a:solidFill>
                <a:latin typeface="Bahnschrift Light Condensed" panose="020B0502040204020203" pitchFamily="34" charset="0"/>
              </a:rPr>
              <a:t>Питание  ежа: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DA239-050A-48AD-A56F-1BC293322F61}"/>
              </a:ext>
            </a:extLst>
          </p:cNvPr>
          <p:cNvSpPr txBox="1"/>
          <p:nvPr/>
        </p:nvSpPr>
        <p:spPr>
          <a:xfrm>
            <a:off x="98474" y="1203767"/>
            <a:ext cx="4578015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5740" indent="-20574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3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Обычно ёж обитает в смешанных и лиственных лесах в зарослях кустарниках на опушках. </a:t>
            </a:r>
          </a:p>
          <a:p>
            <a:pPr marL="205740" indent="-20574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3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Ведёт сумеречный образ жизни. Днём спит, а ночью бродит в поисках  корма. </a:t>
            </a:r>
          </a:p>
          <a:p>
            <a:pPr marL="205740" indent="-20574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3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Ёж питается дождливыми червями, жуками, мышевидными грызунами, птицами и их детёнышами. </a:t>
            </a:r>
          </a:p>
          <a:p>
            <a:pPr marL="205740" indent="-205740" algn="ctr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3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Он смело нападает на гадюку. Осенью ёж питается ягодами, желудями  и другими плодами.</a:t>
            </a:r>
          </a:p>
          <a:p>
            <a:pPr marL="205740" indent="-205740">
              <a:buClr>
                <a:schemeClr val="accent3"/>
              </a:buClr>
              <a:defRPr/>
            </a:pPr>
            <a:r>
              <a:rPr lang="ru-RU" sz="23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Bahnschrift Light" panose="020B0502040204020203" pitchFamily="34" charset="0"/>
                <a:cs typeface="Arial" pitchFamily="34" charset="0"/>
              </a:rPr>
              <a:t>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74F9A2-F348-4505-9A1F-B90A81FF5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91493"/>
            <a:ext cx="4473526" cy="5755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399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417844-24ED-4AEE-AE2D-0D8995D51E49}"/>
              </a:ext>
            </a:extLst>
          </p:cNvPr>
          <p:cNvSpPr txBox="1"/>
          <p:nvPr/>
        </p:nvSpPr>
        <p:spPr>
          <a:xfrm>
            <a:off x="1345686" y="0"/>
            <a:ext cx="55826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accent5"/>
                  </a:solidFill>
                </a:ln>
                <a:solidFill>
                  <a:schemeClr val="accent5"/>
                </a:solidFill>
                <a:latin typeface="Bahnschrift Light Condensed" panose="020B0502040204020203" pitchFamily="34" charset="0"/>
              </a:rPr>
              <a:t>Интересные факты о ежах: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DA239-050A-48AD-A56F-1BC293322F61}"/>
              </a:ext>
            </a:extLst>
          </p:cNvPr>
          <p:cNvSpPr txBox="1"/>
          <p:nvPr/>
        </p:nvSpPr>
        <p:spPr>
          <a:xfrm>
            <a:off x="295419" y="1040361"/>
            <a:ext cx="4712679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У всех ежей 36 зубов.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  У ежей не самое лучшее зрение. Правда, считается, что ежи могут различать цвета как человек (в отличии от всех остальных животных, у которых зрение – "черно-белое").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  У ежей очень хорошие слух и обоняние.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Ежи боятся воды больше, чем огня. Вода почему-то лишает их защиты и колючий шар разворачивается.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Температура тела у ежа 34, при спячке 2 градуса Цельсия.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cs typeface="Arial" pitchFamily="34" charset="0"/>
              </a:rPr>
              <a:t>Полезен в садах и огородах, так как уничтожает насекомых-вредителей и слизней.</a:t>
            </a:r>
          </a:p>
          <a:p>
            <a:pPr marL="205740" indent="-205740" algn="ctr">
              <a:buClr>
                <a:schemeClr val="accent3"/>
              </a:buClr>
              <a:defRPr/>
            </a:pPr>
            <a:endParaRPr lang="ru-RU" sz="2200" b="1" dirty="0">
              <a:latin typeface="Bahnschrift Light" panose="020B0502040204020203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5DC719-1EEB-467D-B058-99C224D9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287" y="872198"/>
            <a:ext cx="4178104" cy="5415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444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417844-24ED-4AEE-AE2D-0D8995D51E49}"/>
              </a:ext>
            </a:extLst>
          </p:cNvPr>
          <p:cNvSpPr txBox="1"/>
          <p:nvPr/>
        </p:nvSpPr>
        <p:spPr>
          <a:xfrm>
            <a:off x="99609" y="142492"/>
            <a:ext cx="71722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accent5"/>
                  </a:solidFill>
                </a:ln>
                <a:solidFill>
                  <a:schemeClr val="accent5"/>
                </a:solidFill>
                <a:latin typeface="Bahnschrift Light Condensed" panose="020B0502040204020203" pitchFamily="34" charset="0"/>
              </a:rPr>
              <a:t>Почему ёж – это символ экологии?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DA239-050A-48AD-A56F-1BC293322F61}"/>
              </a:ext>
            </a:extLst>
          </p:cNvPr>
          <p:cNvSpPr txBox="1"/>
          <p:nvPr/>
        </p:nvSpPr>
        <p:spPr>
          <a:xfrm>
            <a:off x="395029" y="1151867"/>
            <a:ext cx="4232109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ru-RU" sz="2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586D2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</a:rPr>
              <a:t>Биоразнообразие и охрана природы: Ежи являются важной частью экосистемы. Они помогают контролировать популяции насекомых, вредителей сада и сельского хозяйства, таких как личинки, слизни и комары.</a:t>
            </a:r>
          </a:p>
          <a:p>
            <a:pPr algn="ctr">
              <a:buFont typeface="+mj-lt"/>
              <a:buAutoNum type="arabicPeriod"/>
            </a:pPr>
            <a:endParaRPr lang="ru-RU" sz="2000" dirty="0">
              <a:ln w="0">
                <a:solidFill>
                  <a:schemeClr val="accent4">
                    <a:lumMod val="75000"/>
                  </a:schemeClr>
                </a:solidFill>
              </a:ln>
              <a:solidFill>
                <a:srgbClr val="586D2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Light" panose="020B0502040204020203" pitchFamily="34" charset="0"/>
            </a:endParaRPr>
          </a:p>
          <a:p>
            <a:pPr algn="ctr">
              <a:buFont typeface="+mj-lt"/>
              <a:buAutoNum type="arabicPeriod"/>
            </a:pPr>
            <a:r>
              <a:rPr lang="ru-RU" sz="2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586D2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</a:rPr>
              <a:t> Экологическая роль: Ежи — это ночные и всеядные животные, которые способствуют разложению органического мусора и утилизации отходов, что помогает поддерживать баланс в природе.</a:t>
            </a:r>
          </a:p>
          <a:p>
            <a:pPr marL="205740" indent="-205740" algn="ctr">
              <a:buClr>
                <a:schemeClr val="accent3"/>
              </a:buClr>
              <a:defRPr/>
            </a:pPr>
            <a:endParaRPr lang="ru-RU" dirty="0">
              <a:ln>
                <a:solidFill>
                  <a:schemeClr val="accent1">
                    <a:lumMod val="50000"/>
                  </a:schemeClr>
                </a:solidFill>
              </a:ln>
              <a:latin typeface="Bahnschrift Light" panose="020B0502040204020203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211546-DDAF-4E28-89BD-60DB0F093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55373"/>
            <a:ext cx="4121834" cy="5803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472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13E60-1B0D-4A3C-B4C9-F3E8B609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78528"/>
            <a:ext cx="9144000" cy="1826581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AA725-B22D-4A40-AD6D-1FFB01185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06328" y="-2348"/>
            <a:ext cx="6347715" cy="860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CD520F-265A-473E-B08F-68A46DE17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85" y="4703388"/>
            <a:ext cx="2039815" cy="210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5758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</TotalTime>
  <Words>285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Bahnschrift Light</vt:lpstr>
      <vt:lpstr>Bahnschrift Light Condensed</vt:lpstr>
      <vt:lpstr>Calibri</vt:lpstr>
      <vt:lpstr>High Tower Text</vt:lpstr>
      <vt:lpstr>Trebuchet MS</vt:lpstr>
      <vt:lpstr>Wingdings 2</vt:lpstr>
      <vt:lpstr>Wingdings 3</vt:lpstr>
      <vt:lpstr>Аспект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Ёж европейский обыкновенный (Erinaceus europaeus)</dc:title>
  <dc:creator>Сергей</dc:creator>
  <cp:lastModifiedBy>Сергей</cp:lastModifiedBy>
  <cp:revision>13</cp:revision>
  <dcterms:created xsi:type="dcterms:W3CDTF">2025-10-05T06:31:53Z</dcterms:created>
  <dcterms:modified xsi:type="dcterms:W3CDTF">2025-10-06T03:31:06Z</dcterms:modified>
</cp:coreProperties>
</file>