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6"/>
  </p:notesMasterIdLst>
  <p:sldIdLst>
    <p:sldId id="269" r:id="rId2"/>
    <p:sldId id="256" r:id="rId3"/>
    <p:sldId id="257" r:id="rId4"/>
    <p:sldId id="258" r:id="rId5"/>
    <p:sldId id="262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6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 varScale="1">
        <p:scale>
          <a:sx n="68" d="100"/>
          <a:sy n="68" d="100"/>
        </p:scale>
        <p:origin x="14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04846-91C4-49AF-9EDE-A57CEBF8003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68855-4E81-4679-8233-1E5C4924F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C68855-4E81-4679-8233-1E5C4924FCF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06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F659B-8A6F-44C1-A0DC-B8469BA1B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1F0779-5DD8-4CD7-80F4-E56AAF8938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250F0-74E2-477D-97C5-235FE69B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428CE2-C776-4519-BBC5-EEF7DBEDF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F9D9F8-FA17-414F-B20F-3185F12E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731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92790-FE05-4BB1-BD9C-15504B2F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7713E5-D2E4-478A-BBA7-6572164E4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6BAF52-EA79-4A01-B05B-C2CA0614B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20E102-3C22-4097-8E7C-628959799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89F50F-3B59-4FFF-9A31-E1942ECD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19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75FF60-3FA5-4D7D-B3FA-BF15745325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D2116A-0973-4F45-9E4E-8185F5EBC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15BBC0-1220-436B-8773-D9C2B3161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C0CCFB-B9A5-4D9F-902F-90F655CF8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88BB5D-73CD-45E3-B4FC-F6769717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3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5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34DE9-5815-4C6D-B6F2-C49A90AFB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8AA99A-87E4-424F-8B59-88DB51795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683461-C6F7-4D55-8D4B-79778E51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F4FCAD-72C2-4096-B5C7-F77127589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1EA3D-06A7-4C22-A5EB-9B9E9757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76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F087C-3666-4687-9FD6-7497DA490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01DBA6-FB29-4022-A64A-468243D4E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58F125-15E1-4ADD-BD97-BD86D741F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92B583-A870-41C1-9B57-E2B10BDB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97D2FE-3CCA-4087-B6DE-14CC2263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996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8EBF4-6997-4A3E-BA4A-8C88C6604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D2813F-C584-4A0C-9166-62AE19324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28717D-10A1-4F6C-9257-F2C3E5625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27662D-79BC-4C22-9C83-568B61C45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D3B1CE-1574-4BD5-9CDC-4795D034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17848A-325B-4785-BF20-127518719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24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8E5A3-7B0A-49A0-95FC-C87FE64DE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DEFCA3-196A-4478-9106-98277F8E1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B22013-248A-4D7A-B494-F3A5299A2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8E6CAC2-4B8A-4BA8-B2DB-146463FE3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5E0BE1-4C84-4274-8D58-E3EC6BFAB2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FCECCA-29FC-4EEC-8D9C-5DAC1BC9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E58AC10-1B6A-424F-9152-72C5CD529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9A70FBC-7A03-42C0-BF1C-089A3209E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47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DC892-4FD4-4F18-81BD-2BA79EDC5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F904E2-6484-4AE6-82BC-2B03E487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42F6E0-7A1A-4171-88CE-42E77BDB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9A670A-43F8-40C0-AFCD-7DFD232D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84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085F536-F541-4913-82FA-80EEC57C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D43FCC-8811-4857-BC38-6229C4153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35E563-D6AA-49AA-A213-037A644B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95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2E7A6-71FB-405E-98F0-16975B24B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8F4887-807D-4639-88BE-0C652867A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55ACCD-9E71-4A27-990C-5BD711A2D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4EB2A7-6B26-4F3C-A380-7C3568C4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117D71-A15F-45F5-B3CA-CB8A929D0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9A1949-CCE4-4704-9855-F8ABD933D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592FD-884C-4A7C-96AF-C820E7333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58FA398-E59C-44AE-9BF2-4E2D404062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03E8DB-C9A0-4273-9550-414455D91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C52DCB-90A3-4A00-AC43-CDD874E89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13C90-BF46-4950-9C23-C86CDCE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6CF2F6-AB6F-4153-942B-095683BD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36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14D38A-E545-463C-BA25-B42387A1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762CC3-CC03-4076-9E04-0A7454C28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4CD902-7CA0-4700-BEB9-FA2CF08C36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67CAA-026C-4319-92F2-5E2B9B6FD8C4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346F55-601B-4CC7-BF99-B7256958B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9A5327-98A4-4389-9963-ACA8FB700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B1C25-C0E9-45B0-A77E-8958A3D177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k.com/away.php?to=https%3A%2F%2Ftripster.tp.st%2F3vi5pQgI%3Ferid%3D2VtzqwZf9pL&amp;cc_key=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%3A%2F%2Ftripster.tp.st%2F3vi5pQgI%3Ferid%3D2VtzqwZf9pL&amp;cc_key=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%3A%2F%2Ftripster.tp.st%2F3vi5pQgI%3Ferid%3D2VtzqwZf9pL&amp;cc_key=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%3A%2F%2Ftripster.tp.st%2F3vi5pQgI%3Ferid%3D2VtzqwZf9pL&amp;cc_key=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hyperlink" Target="https://vk.com/away.php?to=https%3A%2F%2Ftripster.tp.st%2F3vi5pQgI%3Ferid%3D2VtzqwZf9pL&amp;cc_key=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%3A%2F%2Ftripster.tp.st%2F3vi5pQgI%3Ferid%3D2VtzqwZf9pL&amp;cc_key=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%3A%2F%2Ftripster.tp.st%2F3vi5pQgI%3Ferid%3D2VtzqwZf9pL&amp;cc_key=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0338D-7FFC-4586-9F57-CC6FA2F5A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89" y="26204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Bahnschrift Light" panose="020B0502040204020203" pitchFamily="34" charset="0"/>
              </a:rPr>
              <a:t>ДОСТОПРИМЕЧАТЕЛЬНОСТИ КБЖД</a:t>
            </a:r>
          </a:p>
        </p:txBody>
      </p:sp>
      <p:pic>
        <p:nvPicPr>
          <p:cNvPr id="14340" name="Picture 4" descr="Picture background">
            <a:extLst>
              <a:ext uri="{FF2B5EF4-FFF2-40B4-BE49-F238E27FC236}">
                <a16:creationId xmlns:a16="http://schemas.microsoft.com/office/drawing/2014/main" id="{982AA1C7-6CDF-4598-B419-EB40B6584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89" y="1587603"/>
            <a:ext cx="7610622" cy="4641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344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ругобайкальская железная дорога, изображение №19">
            <a:extLst>
              <a:ext uri="{FF2B5EF4-FFF2-40B4-BE49-F238E27FC236}">
                <a16:creationId xmlns:a16="http://schemas.microsoft.com/office/drawing/2014/main" id="{7C852731-F0BB-40A9-B2BC-2A9E80781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68" y="1435474"/>
            <a:ext cx="7589519" cy="5066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63857D-E6FB-45E7-8B28-499C3290E729}"/>
              </a:ext>
            </a:extLst>
          </p:cNvPr>
          <p:cNvSpPr txBox="1"/>
          <p:nvPr/>
        </p:nvSpPr>
        <p:spPr>
          <a:xfrm>
            <a:off x="379828" y="235145"/>
            <a:ext cx="84687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Шабартуйский комплекс</a:t>
            </a:r>
          </a:p>
          <a:p>
            <a:pPr algn="ctr"/>
            <a:r>
              <a:rPr lang="ru-RU" dirty="0"/>
              <a:t>Уникальная конструкция, которая состоит из арочного железобетонного виадука и железного моста с «ездой по верху». Такое название обозначает расположение ж/д полотна над пролётами моста, а не внутри них.</a:t>
            </a:r>
          </a:p>
        </p:txBody>
      </p:sp>
    </p:spTree>
    <p:extLst>
      <p:ext uri="{BB962C8B-B14F-4D97-AF65-F5344CB8AC3E}">
        <p14:creationId xmlns:p14="http://schemas.microsoft.com/office/powerpoint/2010/main" val="2692141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6DDB30B7-1DF2-44EB-BF2F-38994015F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7" y="2583193"/>
            <a:ext cx="4572001" cy="3074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7ED9849F-45CD-40AA-A5CA-9FA83615D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51" y="3577896"/>
            <a:ext cx="4612482" cy="3074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5E6776-5362-4EFB-954C-53AB2ED98ED1}"/>
              </a:ext>
            </a:extLst>
          </p:cNvPr>
          <p:cNvSpPr txBox="1"/>
          <p:nvPr/>
        </p:nvSpPr>
        <p:spPr>
          <a:xfrm>
            <a:off x="0" y="64952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Старая Ангасолка</a:t>
            </a:r>
          </a:p>
          <a:p>
            <a:pPr algn="ctr"/>
            <a:r>
              <a:rPr lang="ru-RU" sz="1600" dirty="0"/>
              <a:t>Посёлок был построен в 1904 году специально для строителей </a:t>
            </a:r>
            <a:r>
              <a:rPr lang="ru-RU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КБЖД</a:t>
            </a:r>
            <a:r>
              <a:rPr lang="ru-RU" sz="1600" dirty="0"/>
              <a:t>. Позже неподалёку было основано новое поселение, получившее название Ангасольского, поэтому к названию первого посёлка добавилось слово «Старая». Основные достопримечательности Старой Ангасолки:</a:t>
            </a:r>
          </a:p>
          <a:p>
            <a:pPr algn="ctr"/>
            <a:r>
              <a:rPr lang="ru-RU" sz="1600" dirty="0"/>
              <a:t>Дом-музей Н. К. Рериха. В 1926 году в ходе экспедиции в Центральную Азию художник посещал посёлок и останавливался в одном из домов. Сегодня здесь можно увидеть репродукции картин мастера, фотографии членов его семьи и другие предметы, посвящённые жизни и творчеству Рериха.</a:t>
            </a:r>
          </a:p>
          <a:p>
            <a:pPr algn="ctr"/>
            <a:r>
              <a:rPr lang="ru-RU" sz="1600" dirty="0" err="1"/>
              <a:t>Ангасольские</a:t>
            </a:r>
            <a:r>
              <a:rPr lang="ru-RU" sz="1600" dirty="0"/>
              <a:t> виадуки. Они строились с разницей в десять лет, первый арочный виадук был построен из камня во время прокладки первого пути, а второй — полностью из железобетона, во время строительства второй очереди с 1911 по 1915 год.</a:t>
            </a:r>
          </a:p>
        </p:txBody>
      </p:sp>
    </p:spTree>
    <p:extLst>
      <p:ext uri="{BB962C8B-B14F-4D97-AF65-F5344CB8AC3E}">
        <p14:creationId xmlns:p14="http://schemas.microsoft.com/office/powerpoint/2010/main" val="2478935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515F4C1-6B0B-45E3-8D87-BDD5C9BB9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81" y="1445229"/>
            <a:ext cx="6907236" cy="5180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1B5599-F6D0-4EF0-9B30-63FEDC2918AD}"/>
              </a:ext>
            </a:extLst>
          </p:cNvPr>
          <p:cNvSpPr txBox="1"/>
          <p:nvPr/>
        </p:nvSpPr>
        <p:spPr>
          <a:xfrm>
            <a:off x="288386" y="232344"/>
            <a:ext cx="85672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Птичий базар </a:t>
            </a:r>
            <a:r>
              <a:rPr lang="ru-RU" dirty="0"/>
              <a:t>— 300-метровые скалы, где гнездятся серебристые чайки. Добраться до базара можно прямо из посёлка, длина пешего маршрута — около девяти километров в одну сторону. По пути можно посмотреть Хабартуйский тоннель и подняться на скалу Обзорная.</a:t>
            </a:r>
          </a:p>
          <a:p>
            <a:pPr algn="ctr"/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891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A168CBA2-5184-41D9-8A8C-D87804956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45" y="2110211"/>
            <a:ext cx="6980710" cy="4659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E0AD27-F9AF-4E6C-9C4B-2BB34C04A84F}"/>
              </a:ext>
            </a:extLst>
          </p:cNvPr>
          <p:cNvSpPr txBox="1"/>
          <p:nvPr/>
        </p:nvSpPr>
        <p:spPr>
          <a:xfrm>
            <a:off x="0" y="0"/>
            <a:ext cx="9144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Станция Слюдянка</a:t>
            </a:r>
          </a:p>
          <a:p>
            <a:pPr algn="ctr"/>
            <a:r>
              <a:rPr lang="ru-RU" dirty="0"/>
              <a:t>Одна из самых известных на Транссибе. Кроме того, это начальная станция </a:t>
            </a:r>
            <a:r>
              <a:rPr lang="ru-RU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Кругобайкальской железной дороги</a:t>
            </a:r>
            <a:r>
              <a:rPr lang="ru-RU" dirty="0"/>
              <a:t>. Здесь расположен действующий вокзал, построенный полностью из белого и розового мрамора. В 2005 году была проведена реконструкция здания, а на привокзальной площади установили памятник М. И. Хилкову — министру путей сообщения Российской империи в период с 1895 по 1905 год. Он внёс огромный вклад в строительство Транссибирской магистрали.</a:t>
            </a:r>
          </a:p>
        </p:txBody>
      </p:sp>
    </p:spTree>
    <p:extLst>
      <p:ext uri="{BB962C8B-B14F-4D97-AF65-F5344CB8AC3E}">
        <p14:creationId xmlns:p14="http://schemas.microsoft.com/office/powerpoint/2010/main" val="2583785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3EA113-7F75-4FB2-866F-C62491E2DCB6}"/>
              </a:ext>
            </a:extLst>
          </p:cNvPr>
          <p:cNvSpPr txBox="1"/>
          <p:nvPr/>
        </p:nvSpPr>
        <p:spPr>
          <a:xfrm>
            <a:off x="256735" y="347670"/>
            <a:ext cx="350309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Путешествия по Кругобайкальской железной дороге</a:t>
            </a:r>
          </a:p>
          <a:p>
            <a:pPr algn="ctr"/>
            <a:r>
              <a:rPr lang="ru-RU" sz="1600" dirty="0"/>
              <a:t>Познакомиться с этим уникальным инженерным объектом можно по-разному. Есть вариант проехать участок на поезде или сесть на теплоход, чтобы смотреть на Кругобайкалку со стороны. Есть вариант и пеших маршрутов с остановками в живописных местах.</a:t>
            </a:r>
          </a:p>
        </p:txBody>
      </p:sp>
      <p:pic>
        <p:nvPicPr>
          <p:cNvPr id="13314" name="Picture 2" descr="Кругобайкальская железная дорога, изображение №27">
            <a:extLst>
              <a:ext uri="{FF2B5EF4-FFF2-40B4-BE49-F238E27FC236}">
                <a16:creationId xmlns:a16="http://schemas.microsoft.com/office/drawing/2014/main" id="{5B023E32-656A-443D-B3D1-22AB15BB2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5" y="3193367"/>
            <a:ext cx="5315884" cy="3563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ругобайкальская железная дорога, изображение №24">
            <a:extLst>
              <a:ext uri="{FF2B5EF4-FFF2-40B4-BE49-F238E27FC236}">
                <a16:creationId xmlns:a16="http://schemas.microsoft.com/office/drawing/2014/main" id="{F7212ECA-598D-43C8-A17B-0FD81641B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493" y="67108"/>
            <a:ext cx="5042838" cy="3361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C1B5E3-15DB-4DB7-B896-8981AA174254}"/>
              </a:ext>
            </a:extLst>
          </p:cNvPr>
          <p:cNvSpPr txBox="1"/>
          <p:nvPr/>
        </p:nvSpPr>
        <p:spPr>
          <a:xfrm>
            <a:off x="5697414" y="3938673"/>
            <a:ext cx="32039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Кругобайкалка — одна из самых красивых и уникальных железных дорог в России, популярный туристический маршрут и действующая ж/д ветка, соединяющая посёлок Байкал с городом Слюдянка. Увидеть её может любой путешественник.</a:t>
            </a:r>
          </a:p>
        </p:txBody>
      </p:sp>
    </p:spTree>
    <p:extLst>
      <p:ext uri="{BB962C8B-B14F-4D97-AF65-F5344CB8AC3E}">
        <p14:creationId xmlns:p14="http://schemas.microsoft.com/office/powerpoint/2010/main" val="1073163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DE3343-5BCD-4BA8-8C69-0550945AD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913" y="852967"/>
            <a:ext cx="7098632" cy="1898644"/>
          </a:xfrm>
        </p:spPr>
        <p:txBody>
          <a:bodyPr/>
          <a:lstStyle/>
          <a:p>
            <a:pPr algn="ctr"/>
            <a:r>
              <a:rPr lang="ru-RU" sz="105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63BA04-C3B4-4C9B-B739-DA4543CEA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2" y="3895375"/>
            <a:ext cx="1022056" cy="822674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1026" name="Picture 2" descr="Виадук через реку Ангасолку, построенный в 1904 году">
            <a:extLst>
              <a:ext uri="{FF2B5EF4-FFF2-40B4-BE49-F238E27FC236}">
                <a16:creationId xmlns:a16="http://schemas.microsoft.com/office/drawing/2014/main" id="{C8CFB611-620A-4BB0-AA40-711BB0AA8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683" y="1740179"/>
            <a:ext cx="7098632" cy="4732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27B2C6-C4FC-451C-82D6-9F24A01F6D26}"/>
              </a:ext>
            </a:extLst>
          </p:cNvPr>
          <p:cNvSpPr txBox="1"/>
          <p:nvPr/>
        </p:nvSpPr>
        <p:spPr>
          <a:xfrm>
            <a:off x="218049" y="232629"/>
            <a:ext cx="87079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Инженерные сооружения на КБЖД</a:t>
            </a:r>
          </a:p>
          <a:p>
            <a:pPr algn="ctr"/>
            <a:r>
              <a:rPr lang="ru-RU" sz="1600" dirty="0"/>
              <a:t>Они уникальны своими нестандартными проектами и потрясающей степенью сохранности. Здесь практически ничего не перестраивалось и дошло до наших дней в нетронутом виде.</a:t>
            </a:r>
          </a:p>
          <a:p>
            <a:pPr algn="ctr"/>
            <a:r>
              <a:rPr lang="ru-RU" sz="1600" dirty="0"/>
              <a:t>Сегодня на туристическом маршруте насчитывается около 500 различных конструкций. В среднем на каждый 180-метровый отрезок </a:t>
            </a:r>
            <a:r>
              <a:rPr lang="ru-RU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КБЖД</a:t>
            </a:r>
            <a:r>
              <a:rPr lang="ru-RU" sz="1600" dirty="0"/>
              <a:t> приходится одно или несколько искусственных сооружений.</a:t>
            </a:r>
          </a:p>
        </p:txBody>
      </p:sp>
    </p:spTree>
    <p:extLst>
      <p:ext uri="{BB962C8B-B14F-4D97-AF65-F5344CB8AC3E}">
        <p14:creationId xmlns:p14="http://schemas.microsoft.com/office/powerpoint/2010/main" val="2005898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ругобайкальская железная дорога, изображение №9">
            <a:extLst>
              <a:ext uri="{FF2B5EF4-FFF2-40B4-BE49-F238E27FC236}">
                <a16:creationId xmlns:a16="http://schemas.microsoft.com/office/drawing/2014/main" id="{9C3C03CC-EB69-4CE6-BDCD-48B370C1C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76" y="133406"/>
            <a:ext cx="7364436" cy="4909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BC835F-7455-472A-8C6E-3F47EE80723D}"/>
              </a:ext>
            </a:extLst>
          </p:cNvPr>
          <p:cNvSpPr txBox="1"/>
          <p:nvPr/>
        </p:nvSpPr>
        <p:spPr>
          <a:xfrm>
            <a:off x="175846" y="5247921"/>
            <a:ext cx="87923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Только на участке «станция Байкал — Слюдянка» можно увидеть не менее 240 подобных объектов, которые по праву считаются памятниками инженерного искусства. Многочисленные мосты и виадуки Кругобайкалки различаются по форме и высоте, но построены в едином стиле — модерн. Для строительства применялись не только деревянные и железные конструкции, но и железобетон — уникальный материал для России того времени. Всего же на </a:t>
            </a:r>
            <a:r>
              <a:rPr lang="ru-RU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КБЖД</a:t>
            </a:r>
            <a:r>
              <a:rPr lang="ru-RU" sz="1600" dirty="0"/>
              <a:t> насчитывается около 450 мостов и шесть каменных виадуков.</a:t>
            </a:r>
          </a:p>
        </p:txBody>
      </p:sp>
    </p:spTree>
    <p:extLst>
      <p:ext uri="{BB962C8B-B14F-4D97-AF65-F5344CB8AC3E}">
        <p14:creationId xmlns:p14="http://schemas.microsoft.com/office/powerpoint/2010/main" val="2393515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471AEAD-344C-4793-9AB1-4C2F01E06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2" y="150273"/>
            <a:ext cx="4779797" cy="3154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59D0416-7A4F-4D7E-881A-B46891E58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65627"/>
            <a:ext cx="4546904" cy="3031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8C9942-745B-4488-9F31-D30F46B07498}"/>
              </a:ext>
            </a:extLst>
          </p:cNvPr>
          <p:cNvSpPr txBox="1"/>
          <p:nvPr/>
        </p:nvSpPr>
        <p:spPr>
          <a:xfrm>
            <a:off x="5763768" y="537828"/>
            <a:ext cx="32137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Порт и посёлок Байкал</a:t>
            </a:r>
          </a:p>
          <a:p>
            <a:pPr algn="ctr"/>
            <a:r>
              <a:rPr lang="ru-RU" sz="1600" dirty="0"/>
              <a:t>Конечная станция </a:t>
            </a:r>
            <a:r>
              <a:rPr lang="ru-RU" sz="1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КБЖД </a:t>
            </a:r>
            <a:r>
              <a:rPr lang="ru-RU" sz="1600" dirty="0"/>
              <a:t>построена в 1900 году на истоке реки Ангары. Здешние места знамениты своими уединёнными пляжами, нетронутой природой и небольшим количеством туристов.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7A448-45D6-4074-ACE9-3F6AF119FBE3}"/>
              </a:ext>
            </a:extLst>
          </p:cNvPr>
          <p:cNvSpPr txBox="1"/>
          <p:nvPr/>
        </p:nvSpPr>
        <p:spPr>
          <a:xfrm>
            <a:off x="433808" y="3429000"/>
            <a:ext cx="340667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sz="1600" dirty="0"/>
              <a:t>Старинный английский маяк, расположенный над портом. В посёлок его доставили в разобранном виде на ледоколе в 1899 году. Он проработал почти сто лет, до 1984 года.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1600" dirty="0"/>
              <a:t>При подъёме к ныне не работающему маяку также можно осмотреть храм Преображения Господня.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1600" dirty="0"/>
              <a:t>Старинное здание вокзала 1904 года постройки, рядом с которым находится памятник паровозу.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8173C27C-32CD-47E4-A565-62AB93D84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731" y="2728667"/>
            <a:ext cx="2421176" cy="1815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997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Фото: Artem Svetlov, CC BY 2.0">
            <a:extLst>
              <a:ext uri="{FF2B5EF4-FFF2-40B4-BE49-F238E27FC236}">
                <a16:creationId xmlns:a16="http://schemas.microsoft.com/office/drawing/2014/main" id="{29E43A36-8800-4221-B7B9-33FF83A86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1" y="1830372"/>
            <a:ext cx="7271657" cy="4867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D3BB4F-21C7-4EAF-8939-FC81254E89C5}"/>
              </a:ext>
            </a:extLst>
          </p:cNvPr>
          <p:cNvSpPr txBox="1"/>
          <p:nvPr/>
        </p:nvSpPr>
        <p:spPr>
          <a:xfrm>
            <a:off x="188686" y="234908"/>
            <a:ext cx="89553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Тоннель № 9-бис</a:t>
            </a:r>
          </a:p>
          <a:p>
            <a:pPr algn="ctr"/>
            <a:r>
              <a:rPr lang="ru-RU" dirty="0"/>
              <a:t>Строительство тоннеля велось с 1911 по 1914 год. Строился он в обход бухты Берёзовая с расчётом сразу на две железнодорожные ветки. На сегодняшний день сохранился лишь один из двух порталов — специальных конструкций, которые обрамляют вход. Общая протяжённость тоннеля — 497 метров, а высота — восемь.</a:t>
            </a:r>
          </a:p>
        </p:txBody>
      </p:sp>
    </p:spTree>
    <p:extLst>
      <p:ext uri="{BB962C8B-B14F-4D97-AF65-F5344CB8AC3E}">
        <p14:creationId xmlns:p14="http://schemas.microsoft.com/office/powerpoint/2010/main" val="3559651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ругобайкальская железная дорога, изображение №14">
            <a:extLst>
              <a:ext uri="{FF2B5EF4-FFF2-40B4-BE49-F238E27FC236}">
                <a16:creationId xmlns:a16="http://schemas.microsoft.com/office/drawing/2014/main" id="{325584A7-D582-4C78-A56A-E8F235721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0" y="1887416"/>
            <a:ext cx="7455877" cy="4970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6E5659-DFE5-4DCE-BFD6-6F93CAFBDED7}"/>
              </a:ext>
            </a:extLst>
          </p:cNvPr>
          <p:cNvSpPr txBox="1"/>
          <p:nvPr/>
        </p:nvSpPr>
        <p:spPr>
          <a:xfrm>
            <a:off x="295422" y="211015"/>
            <a:ext cx="86234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Посёлок Шумиха</a:t>
            </a:r>
          </a:p>
          <a:p>
            <a:pPr algn="ctr"/>
            <a:r>
              <a:rPr lang="ru-RU" sz="1600" dirty="0"/>
              <a:t>В окрестностях этого населённого пункта расположено множество исторических и природных достопримечательностей: Шумихинский мыс, речная долина Большой и Малой Шумихи и ряд подпорных стен, построенных совместно с итальянскими мастерами. Интерес представляют и инженерные сооружения в районе посёлка: Большая Шумихинская галерея (№ 7) и железобетонный виадук с арочными пролётами.</a:t>
            </a:r>
          </a:p>
        </p:txBody>
      </p:sp>
    </p:spTree>
    <p:extLst>
      <p:ext uri="{BB962C8B-B14F-4D97-AF65-F5344CB8AC3E}">
        <p14:creationId xmlns:p14="http://schemas.microsoft.com/office/powerpoint/2010/main" val="3044440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ругобайкальская железная дорога, изображение №15">
            <a:extLst>
              <a:ext uri="{FF2B5EF4-FFF2-40B4-BE49-F238E27FC236}">
                <a16:creationId xmlns:a16="http://schemas.microsoft.com/office/drawing/2014/main" id="{9B6BBD60-FE03-4ECD-B9FC-7F0E1A206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09" y="2082020"/>
            <a:ext cx="6803487" cy="4535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8990ED-1C17-4188-859E-D2662036642D}"/>
              </a:ext>
            </a:extLst>
          </p:cNvPr>
          <p:cNvSpPr txBox="1"/>
          <p:nvPr/>
        </p:nvSpPr>
        <p:spPr>
          <a:xfrm>
            <a:off x="0" y="35156"/>
            <a:ext cx="9144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Итальянская подпорная стенка</a:t>
            </a:r>
          </a:p>
          <a:p>
            <a:pPr algn="ctr"/>
            <a:r>
              <a:rPr lang="ru-RU" sz="1600" dirty="0"/>
              <a:t>Самое большое из подобных сооружений на </a:t>
            </a:r>
            <a:r>
              <a:rPr lang="ru-RU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КБЖД</a:t>
            </a:r>
            <a:r>
              <a:rPr lang="ru-RU" sz="1600" dirty="0"/>
              <a:t>. Находится неподалёку от станции Шумиха на 102-103-м километрах Кругобайкалки.</a:t>
            </a:r>
          </a:p>
          <a:p>
            <a:pPr algn="ctr"/>
            <a:r>
              <a:rPr lang="ru-RU" sz="1600" dirty="0"/>
              <a:t>Она служит для защиты от обвалов или камнепадов, а Итальянской её назвали из-за того, что её возведением в 1905 году руководил итальянский подданный Луиджо Феррари. Ещё есть версия, что название сооружение получило из-за внешнего сходства со средиземноморской архитектурой. Интересно, что подпорная стенка должна была служить основанием для металлической галереи, которая так и не была построена из-за дефицита металла.</a:t>
            </a:r>
          </a:p>
        </p:txBody>
      </p:sp>
    </p:spTree>
    <p:extLst>
      <p:ext uri="{BB962C8B-B14F-4D97-AF65-F5344CB8AC3E}">
        <p14:creationId xmlns:p14="http://schemas.microsoft.com/office/powerpoint/2010/main" val="4184727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B13E60-1B0D-4A3C-B4C9-F3E8B6090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78528"/>
            <a:ext cx="9144000" cy="1826581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pic>
        <p:nvPicPr>
          <p:cNvPr id="6146" name="Picture 2" descr="Кругобайкальская железная дорога, изображение №16">
            <a:extLst>
              <a:ext uri="{FF2B5EF4-FFF2-40B4-BE49-F238E27FC236}">
                <a16:creationId xmlns:a16="http://schemas.microsoft.com/office/drawing/2014/main" id="{67EE859E-FA2B-4F7C-A6DD-2473353B8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31" y="1693983"/>
            <a:ext cx="7343335" cy="4895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FBE0D5-7E26-425D-9CAC-6C6B559ABBB0}"/>
              </a:ext>
            </a:extLst>
          </p:cNvPr>
          <p:cNvSpPr txBox="1"/>
          <p:nvPr/>
        </p:nvSpPr>
        <p:spPr>
          <a:xfrm>
            <a:off x="1" y="124323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Посёлок Половинная</a:t>
            </a:r>
          </a:p>
          <a:p>
            <a:pPr algn="ctr"/>
            <a:r>
              <a:rPr lang="ru-RU" sz="1600" dirty="0"/>
              <a:t>Назван в честь реки Большая Половинная, к западу от которой находится Чайкинский — самый короткий тоннель на </a:t>
            </a:r>
            <a:r>
              <a:rPr lang="ru-RU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КБЖД</a:t>
            </a:r>
            <a:r>
              <a:rPr lang="ru-RU" sz="1600" dirty="0"/>
              <a:t>.</a:t>
            </a:r>
          </a:p>
          <a:p>
            <a:pPr algn="ctr"/>
            <a:r>
              <a:rPr lang="ru-RU" sz="1600" dirty="0"/>
              <a:t>Основная местная достопримечательность — тоннель Половинный (№ 12). Он протянулся на 778 метров и считается самым длинным на Кругобайкалке. Интересно, что в отличие от других тоннелей Половинный имеет прямую форму и просматривается насквозь от входа до выхода.</a:t>
            </a:r>
          </a:p>
        </p:txBody>
      </p:sp>
    </p:spTree>
    <p:extLst>
      <p:ext uri="{BB962C8B-B14F-4D97-AF65-F5344CB8AC3E}">
        <p14:creationId xmlns:p14="http://schemas.microsoft.com/office/powerpoint/2010/main" val="275315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ругобайкальская железная дорога, изображение №18">
            <a:extLst>
              <a:ext uri="{FF2B5EF4-FFF2-40B4-BE49-F238E27FC236}">
                <a16:creationId xmlns:a16="http://schemas.microsoft.com/office/drawing/2014/main" id="{D2BCE92D-D39D-4E57-A8F6-8EDE82A88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449" y="2113715"/>
            <a:ext cx="6879102" cy="4586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091413-87AF-4A07-B334-5DF4D1C72551}"/>
              </a:ext>
            </a:extLst>
          </p:cNvPr>
          <p:cNvSpPr txBox="1"/>
          <p:nvPr/>
        </p:nvSpPr>
        <p:spPr>
          <a:xfrm>
            <a:off x="0" y="17540"/>
            <a:ext cx="9144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Мыс Киркирей</a:t>
            </a:r>
          </a:p>
          <a:p>
            <a:pPr algn="ctr"/>
            <a:r>
              <a:rPr lang="ru-RU" dirty="0"/>
              <a:t>Один из самых сложных участков Кругобайкалки. Первоначально здесь через узкий участок скалы был проложен тоннель № 18, но из-за угрозы обвала возникла необходимость переноса путей. При строительстве второй ветки был пробит новый ход № 18-бис длиной 600 метров. А чтобы защитить сооружение от вод протекающего ручья, рядом была возведена плотина и выложены желоба для слива воды. Сейчас через ручей переброшен мост, тут же обустроена смотровая площадка.</a:t>
            </a:r>
          </a:p>
        </p:txBody>
      </p:sp>
    </p:spTree>
    <p:extLst>
      <p:ext uri="{BB962C8B-B14F-4D97-AF65-F5344CB8AC3E}">
        <p14:creationId xmlns:p14="http://schemas.microsoft.com/office/powerpoint/2010/main" val="69401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926</Words>
  <Application>Microsoft Office PowerPoint</Application>
  <PresentationFormat>Экран (4:3)</PresentationFormat>
  <Paragraphs>39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Bahnschrift Light</vt:lpstr>
      <vt:lpstr>Calibri</vt:lpstr>
      <vt:lpstr>Calibri Light</vt:lpstr>
      <vt:lpstr>Тема Office</vt:lpstr>
      <vt:lpstr>ДОСТОПРИМЕЧАТЕЛЬНОСТИ КБЖД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Ёж европейский обыкновенный (Erinaceus europaeus)</dc:title>
  <dc:creator>Сергей</dc:creator>
  <cp:lastModifiedBy>Сергей</cp:lastModifiedBy>
  <cp:revision>17</cp:revision>
  <dcterms:created xsi:type="dcterms:W3CDTF">2025-10-05T06:31:53Z</dcterms:created>
  <dcterms:modified xsi:type="dcterms:W3CDTF">2025-10-12T09:36:08Z</dcterms:modified>
</cp:coreProperties>
</file>