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57" r:id="rId17"/>
    <p:sldId id="259" r:id="rId18"/>
    <p:sldId id="275" r:id="rId19"/>
    <p:sldId id="276" r:id="rId20"/>
    <p:sldId id="277" r:id="rId21"/>
    <p:sldId id="278" r:id="rId22"/>
    <p:sldId id="279" r:id="rId23"/>
    <p:sldId id="280" r:id="rId24"/>
    <p:sldId id="281" r:id="rId25"/>
    <p:sldId id="282" r:id="rId26"/>
    <p:sldId id="283" r:id="rId27"/>
    <p:sldId id="284" r:id="rId28"/>
    <p:sldId id="260" r:id="rId29"/>
    <p:sldId id="258" r:id="rId30"/>
  </p:sldIdLst>
  <p:sldSz cx="6858000" cy="9144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2292"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EAF463A-BC7C-46EE-9F1E-7F377CCA4891}" type="datetimeFigureOut">
              <a:rPr lang="en-US" smtClean="0"/>
              <a:pPr/>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AF463A-BC7C-46EE-9F1E-7F377CCA4891}" type="datetimeFigureOut">
              <a:rPr lang="en-US" smtClean="0"/>
              <a:pPr/>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add title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AF463A-BC7C-46EE-9F1E-7F377CCA4891}" type="datetimeFigureOut">
              <a:rPr lang="en-US" smtClean="0"/>
              <a:pPr/>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AF463A-BC7C-46EE-9F1E-7F377CCA4891}" type="datetimeFigureOut">
              <a:rPr lang="en-US" smtClean="0"/>
              <a:pPr/>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EAF463A-BC7C-46EE-9F1E-7F377CCA4891}" type="datetimeFigureOut">
              <a:rPr lang="en-US" smtClean="0"/>
              <a:pPr/>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AF463A-BC7C-46EE-9F1E-7F377CCA4891}" type="datetimeFigureOut">
              <a:rPr lang="en-US" smtClean="0"/>
              <a:pPr/>
              <a:t>9/16/2024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AF463A-BC7C-46EE-9F1E-7F377CCA4891}" type="datetimeFigureOut">
              <a:rPr lang="en-US" smtClean="0"/>
              <a:pPr/>
              <a:t>9/16/2024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9/16/2024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9/16/2024</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533400" y="3657600"/>
            <a:ext cx="58674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КАБАН</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Первое, что отличает байкальского кабанчика от обычной свиньи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это длинная густая щетина, покрывающая все его тело. Кстати, говоря о теле животного, нужно заметить, что оно имеет слегка продолговатую и плоскую форму.</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 рацион байкальского кабана входят: желуди, орехи, луковицы некоторых цветов, черви, корневища и насекомые. Иногда они не против полакомиться яйцами птиц или мелкими зверьками.</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https://www.gvpangandaran.com/wp-content/uploads/2017/07/hog-litle-1500x1000.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414407">
            <a:off x="1382338" y="410770"/>
            <a:ext cx="4477104" cy="29833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6627" name="Rectangle 3"/>
          <p:cNvSpPr>
            <a:spLocks noChangeArrowheads="1"/>
          </p:cNvSpPr>
          <p:nvPr/>
        </p:nvSpPr>
        <p:spPr bwMode="auto">
          <a:xfrm>
            <a:off x="685800" y="6477000"/>
            <a:ext cx="5715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Кабан редко нападает на человека. Чтобы активировать защитный механизм, нужно пересечь его территорию. Все рассмотренные нами сегодня виды, в совокупности, создают уникальный природный мир, который однозначно стоит беречь.</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04800" y="3886200"/>
            <a:ext cx="6324600"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БАРГУЗИНСКИЙ СОБОЛЬ</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Длина зверька 45-56 сантиметров, распушенный хвост до 20 см. Масса от 1,1 до 1,8 кг.</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Мордочка остренькая из-за чего голова имеет клиновидную форму. Спина сильно выгнута, потому что лапки очень короткие. Шерсть зимой очень плотная, пушистая даже на лапах, подушечках и когтях, летом линяет, а зверь становится некрасивым. Окрас характеризуется красивой темной полосой по середине спинки, светлея к бокам и животу.</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Соболь считается наземным животным, хотя, как обитатель тайги, животное прекрасно лазает по деревьям. В сутки преодолевает расстояния до четырех километров, а засушливые года заставляют его пробегать в поисках пищи до 10 км.</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https://im0-tub-ru.yandex.net/i?id=b53ae2c3d1d24cc9e8daee4c341bff6b-l&amp;n=1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370863">
            <a:off x="1290923" y="690368"/>
            <a:ext cx="4492585" cy="299024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7651" name="Rectangle 3"/>
          <p:cNvSpPr>
            <a:spLocks noChangeArrowheads="1"/>
          </p:cNvSpPr>
          <p:nvPr/>
        </p:nvSpPr>
        <p:spPr bwMode="auto">
          <a:xfrm>
            <a:off x="228600" y="7239000"/>
            <a:ext cx="6324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Соболь животное всеядное, питается белковой и растительной пищей. Он хищник, поэтому его рацион состоит из: птицы, мышевидных грызунов, белок, маленьких бурундуков и зайцев.</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28600" y="4111824"/>
            <a:ext cx="6400800"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ГОЛЕЦ</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 Байкале обитает вид, носящий название арктический голец, системное имя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Savlelinus</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alpinus</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crythrinus</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Встречаются озерные и проходные формы этой рыбы. Проходные гольцы вырастают до 80 см и 16 кг веса. Озерная форма меньше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до 40 см, и 1,5 кг.</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Гольцы ищут корм на береговых склонах, на глубинах в 20</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40 м. Мелкий голец питается личинками, ракообразными, всем, что называется зоопланктон. Крупный кормится молодью рыб, не брезгует каннибализмом.</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Проходные формы для нереста пробираются вверх по речным потокам, озерные выходят к мелководью, в устья рек.</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 </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Икрометание проходит осенью </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Рыбы-Байкала-Описание-особенности-названия-и-фото-видов-рыбы-в-Байкале-3"/>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09682">
            <a:off x="1117226" y="807688"/>
            <a:ext cx="4804156" cy="31852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685800" y="4876800"/>
            <a:ext cx="5638800" cy="23391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ТАЙМЕНЬ</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Таймень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хищник с крупной головой и толстым, брусковатым телом. Будучи личинкой, питается зоопланктоном. В юном возрасте переходит к насекомым, рыбьей молоди. Взрослые особи атакуют крупную рыбу и даже водоплавающих птиц.  </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Таймень очень прожорлив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он ест круглогодично, не исключая зимы. Голодает он лишь при нересте. </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Рыбы-Байкала-Описание-особенности-названия-и-фото-видов-рыбы-в-Байкале-4"/>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14896">
            <a:off x="1180656" y="1187133"/>
            <a:ext cx="4420487" cy="26920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762000" y="4127213"/>
            <a:ext cx="5638800"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ЛЕНОК</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5397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Равномерно распространен по всему Байкалу. Обитает во всех средних и крупных реках, питающих своими потоками озеро. Общая численность рыбы не значительна. Промысловое значение минимально. Но ленок часто выступает, как объект спортивной рыбной ловли.</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5397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Вид существует в двух формах: острорылой и тупорылой. Эти разновидности иногда выделяют в самостоятельные таксоны (подвиды). Нерестится начинает примерно с 5-летнего возраста. Общая продолжительность жизни около 20</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30 лет.</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5397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Рыбы-Байкала-Описание-особенности-названия-и-фото-видов-рыбы-в-Байкале-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71683">
            <a:off x="1080124" y="427851"/>
            <a:ext cx="5286995" cy="335766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0723" name="Rectangle 3"/>
          <p:cNvSpPr>
            <a:spLocks noChangeArrowheads="1"/>
          </p:cNvSpPr>
          <p:nvPr/>
        </p:nvSpPr>
        <p:spPr bwMode="auto">
          <a:xfrm>
            <a:off x="0" y="45720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Рыбы-Байкала-Описание-особенности-названия-и-фото-видов-рыбы-в-Байкале-5"/>
          <p:cNvPicPr/>
          <p:nvPr/>
        </p:nvPicPr>
        <p:blipFill rotWithShape="1">
          <a:blip r:embed="rId2" cstate="print">
            <a:extLst>
              <a:ext uri="{28A0092B-C50C-407E-A947-70E740481C1C}">
                <a14:useLocalDpi xmlns:a14="http://schemas.microsoft.com/office/drawing/2010/main" val="0"/>
              </a:ext>
            </a:extLst>
          </a:blip>
          <a:srcRect l="9667" t="29130" r="8287"/>
          <a:stretch/>
        </p:blipFill>
        <p:spPr bwMode="auto">
          <a:xfrm rot="305549">
            <a:off x="825470" y="669216"/>
            <a:ext cx="5184378" cy="33775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1745" name="Rectangle 1"/>
          <p:cNvSpPr>
            <a:spLocks noChangeArrowheads="1"/>
          </p:cNvSpPr>
          <p:nvPr/>
        </p:nvSpPr>
        <p:spPr bwMode="auto">
          <a:xfrm>
            <a:off x="685800" y="4495800"/>
            <a:ext cx="5562600" cy="40010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БАЙКАЛЬСКИЙ ОМУЛЬ</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5397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Озерный эндемик, самая известная промысловая рыба Байкала - легендарный омуль. Является видом сигов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Coregonus</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migratorius</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Рыба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объект умеренного коммерческого лова. Несбалансированная добыча, браконьерство, уничтожение кормовой базы и общее потепление привели к падению численности стада омуля.</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5397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Рыба Байкала омуль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не крупный хищник. Выловленный экземпляр весом 1 кг считается удачей. Крайне редко попадаются омули массой 5</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7 кг. Кормится омуль рачками, молодью рыб. Существенную часть рациона составляют молодые бычки-желтокрылки.</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www.fledermausschutz.de/wp-content/uploads/wasserfledermaus_C_Giese.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382187">
            <a:off x="2699978" y="4679084"/>
            <a:ext cx="3738332" cy="217615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Рисунок 2" descr="Усатая ночница фото и описание"/>
          <p:cNvPicPr>
            <a:picLocks noChangeAspect="1"/>
          </p:cNvPicPr>
          <p:nvPr/>
        </p:nvPicPr>
        <p:blipFill rotWithShape="1">
          <a:blip r:embed="rId3" cstate="email">
            <a:extLst>
              <a:ext uri="{28A0092B-C50C-407E-A947-70E740481C1C}">
                <a14:useLocalDpi xmlns:a14="http://schemas.microsoft.com/office/drawing/2010/main"/>
              </a:ext>
            </a:extLst>
          </a:blip>
          <a:srcRect t="22056" b="3468"/>
          <a:stretch/>
        </p:blipFill>
        <p:spPr bwMode="auto">
          <a:xfrm rot="395847">
            <a:off x="555252" y="6693419"/>
            <a:ext cx="3878580" cy="19304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pic>
        <p:nvPicPr>
          <p:cNvPr id="4" name="Рисунок 3" descr="https://shekswood.ru/wp-content/uploads/usataya-nochnica.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rot="407689">
            <a:off x="575515" y="2389556"/>
            <a:ext cx="3168507" cy="21881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076" name="Rectangle 4"/>
          <p:cNvSpPr>
            <a:spLocks noChangeArrowheads="1"/>
          </p:cNvSpPr>
          <p:nvPr/>
        </p:nvSpPr>
        <p:spPr bwMode="auto">
          <a:xfrm>
            <a:off x="533400" y="271046"/>
            <a:ext cx="3429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НОЧНИЦА УСАТАЯ</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3077" name="Rectangle 5"/>
          <p:cNvSpPr>
            <a:spLocks noChangeArrowheads="1"/>
          </p:cNvSpPr>
          <p:nvPr/>
        </p:nvSpPr>
        <p:spPr bwMode="auto">
          <a:xfrm>
            <a:off x="381000" y="776645"/>
            <a:ext cx="61722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rgbClr val="333333"/>
                </a:solidFill>
                <a:effectLst/>
                <a:latin typeface="Times New Roman" pitchFamily="18" charset="0"/>
                <a:ea typeface="Calibri" pitchFamily="34" charset="0"/>
                <a:cs typeface="Times New Roman" pitchFamily="18" charset="0"/>
              </a:rPr>
              <a:t>Ночница усатая - это летучая мышь мелких размеров. Обитает в </a:t>
            </a:r>
            <a:r>
              <a:rPr kumimoji="0" lang="ru-RU" b="0" i="0" u="none" strike="noStrike" cap="none" normalizeH="0" baseline="0" dirty="0" err="1">
                <a:ln>
                  <a:noFill/>
                </a:ln>
                <a:solidFill>
                  <a:srgbClr val="333333"/>
                </a:solidFill>
                <a:effectLst/>
                <a:latin typeface="Times New Roman" pitchFamily="18" charset="0"/>
                <a:ea typeface="Calibri" pitchFamily="34" charset="0"/>
                <a:cs typeface="Times New Roman" pitchFamily="18" charset="0"/>
              </a:rPr>
              <a:t>Ольхонском</a:t>
            </a:r>
            <a:r>
              <a:rPr kumimoji="0" lang="ru-RU" b="0" i="0" u="none" strike="noStrike" cap="none" normalizeH="0" baseline="0" dirty="0">
                <a:ln>
                  <a:noFill/>
                </a:ln>
                <a:solidFill>
                  <a:srgbClr val="333333"/>
                </a:solidFill>
                <a:effectLst/>
                <a:latin typeface="Times New Roman" pitchFamily="18" charset="0"/>
                <a:ea typeface="Calibri" pitchFamily="34" charset="0"/>
                <a:cs typeface="Times New Roman" pitchFamily="18" charset="0"/>
              </a:rPr>
              <a:t> районе</a:t>
            </a:r>
            <a:r>
              <a:rPr kumimoji="0" lang="ru-RU"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 Свое название этот вид получил из-за заметных невооруженным глазом длинных чувствительных волосков на мордочке.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расный волк с детенышами"/>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348339">
            <a:off x="3295050" y="6382970"/>
            <a:ext cx="2762690" cy="20114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Рисунок 2" descr="Стая красных волков"/>
          <p:cNvPicPr>
            <a:picLocks noChangeAspect="1"/>
          </p:cNvPicPr>
          <p:nvPr/>
        </p:nvPicPr>
        <p:blipFill rotWithShape="1">
          <a:blip r:embed="rId3" cstate="email">
            <a:extLst>
              <a:ext uri="{28A0092B-C50C-407E-A947-70E740481C1C}">
                <a14:useLocalDpi xmlns:a14="http://schemas.microsoft.com/office/drawing/2010/main"/>
              </a:ext>
            </a:extLst>
          </a:blip>
          <a:srcRect l="10120" t="12871"/>
          <a:stretch/>
        </p:blipFill>
        <p:spPr bwMode="auto">
          <a:xfrm rot="370033">
            <a:off x="563408" y="4440248"/>
            <a:ext cx="3337760" cy="21570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18435" name="Rectangle 3"/>
          <p:cNvSpPr>
            <a:spLocks noChangeArrowheads="1"/>
          </p:cNvSpPr>
          <p:nvPr/>
        </p:nvSpPr>
        <p:spPr bwMode="auto">
          <a:xfrm>
            <a:off x="609600" y="855820"/>
            <a:ext cx="5486400"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КРАСНЫЙ ВОЛК</a:t>
            </a:r>
            <a:endParaRPr lang="ru-RU" sz="400" dirty="0">
              <a:latin typeface="Arial" pitchFamily="34" charset="0"/>
              <a:cs typeface="Arial" pitchFamily="34" charset="0"/>
            </a:endParaRPr>
          </a:p>
          <a:p>
            <a:pPr marL="0" marR="0" lvl="0" indent="630238"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Обитает в лесах тайги поблизости с озером Байкал. Спинка хищника ярко рыжая, даже огненная, а брюшко и лапки светлые, а хвост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чёрный. Едят красные волки оленей, кабаргу, кабанов, горных козлов и баранов. Могут поедать более мелких млекопитающих и иногда птиц. </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63023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18436" name="Rectangle 4"/>
          <p:cNvSpPr>
            <a:spLocks noChangeArrowheads="1"/>
          </p:cNvSpPr>
          <p:nvPr/>
        </p:nvSpPr>
        <p:spPr bwMode="auto">
          <a:xfrm>
            <a:off x="533400" y="2667000"/>
            <a:ext cx="60960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Красные волки живут стаями, имея вожака. Охотятся тоже сообща, окружая добычу. Таким образом, внешность животного больше приближена к лисьей, а повадки и образ жизни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 волчьим. Красный волк обладает огромной силой, он способен победить в схватке с крупным животным.</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228600" y="5660023"/>
            <a:ext cx="6858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a:ln>
                  <a:noFill/>
                </a:ln>
                <a:solidFill>
                  <a:srgbClr val="E36C0A"/>
                </a:solidFill>
                <a:effectLst/>
                <a:latin typeface="Times New Roman" pitchFamily="18" charset="0"/>
                <a:ea typeface="Calibri" pitchFamily="34" charset="0"/>
                <a:cs typeface="Times New Roman" pitchFamily="18"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381000" y="3810000"/>
            <a:ext cx="59436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ГОЛЬЯНЫ</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Гольяны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небольшие стройные рыбы. Взрослая рыба с трудом достигает 10 см. Основное место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прибывания</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мелководье, впадающие ручьи и реки, заливы и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соры</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Играет значительную, иногда решающую роль как пища для молоди более крупных байкальских рыб.</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Гольян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рыбка с весьма разнообразной вариацией окрасов. Обычно цвет гольяна зависит от времени года и условий, в которых он обитает. Неизменна лишь темная спинка и темная полоса на боках юных особой. Свое основное название гольян получил из-за очень мелкой или вовсе отсутствующей чешуи. Тело у рыбы нежное, мягкое и действительно, практически голов. Но ей чешуя и не нужна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она бы мешала при прятках от хищников, да и зарываться в ил гораздо удобнее, не находясь в этих природных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латах</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pic>
        <p:nvPicPr>
          <p:cNvPr id="4" name="Рисунок 3" descr="Рыбы-Байкала-Описание-особенности-названия-и-фото-видов-рыбы-в-Байкале-10"/>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38222">
            <a:off x="1210804" y="432174"/>
            <a:ext cx="4299761" cy="31437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381000" y="4876800"/>
            <a:ext cx="6096000" cy="2954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АМУРСКИЙ САЗАН</a:t>
            </a:r>
          </a:p>
          <a:p>
            <a:pPr marL="0" marR="0" lvl="0" indent="630238" algn="just" defTabSz="914400" rtl="0" eaLnBrk="1" fontAlgn="base" latinLnBrk="0" hangingPunct="1">
              <a:lnSpc>
                <a:spcPct val="100000"/>
              </a:lnSpc>
              <a:spcBef>
                <a:spcPct val="0"/>
              </a:spcBef>
              <a:spcAft>
                <a:spcPct val="0"/>
              </a:spcAft>
              <a:buClrTx/>
              <a:buSzTx/>
              <a:buFontTx/>
              <a:buNone/>
              <a:tabLst/>
            </a:pP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Подвид обыкновенного сазана. Названия рыб Байкала обычно имеют эпитет, относящийся к их ареалу: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байкальский</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или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сибирский</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Название этой рыбы указывает на ее амурское происхождение. Сазан попал в Байкал относительно недавно. Начиная с 1934 года рыбу в несколько этапов внедряли в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аквафауну</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Байкала. Цель, превратить сазана в промысловый вид, была достигнута частично. В наше время коммерческий промысел этой рыбы не ведется.</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pic>
        <p:nvPicPr>
          <p:cNvPr id="4" name="Рисунок 3" descr="Рыбы-Байкала-Описание-особенности-названия-и-фото-видов-рыбы-в-Байкале-12"/>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55602">
            <a:off x="930246" y="940914"/>
            <a:ext cx="5339052" cy="35351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81000" y="1219200"/>
            <a:ext cx="6172200" cy="6034617"/>
          </a:xfrm>
        </p:spPr>
        <p:txBody>
          <a:bodyPr>
            <a:normAutofit/>
          </a:bodyPr>
          <a:lstStyle/>
          <a:p>
            <a:pPr>
              <a:buNone/>
            </a:pPr>
            <a:r>
              <a:rPr lang="ru-RU" dirty="0">
                <a:latin typeface="Monotype Corsiva" pitchFamily="66" charset="0"/>
              </a:rPr>
              <a:t>     </a:t>
            </a:r>
            <a:r>
              <a:rPr lang="ru-RU" b="1" u="sng" dirty="0">
                <a:latin typeface="Monotype Corsiva" pitchFamily="66" charset="0"/>
              </a:rPr>
              <a:t>Красная Книга </a:t>
            </a:r>
            <a:r>
              <a:rPr lang="ru-RU" b="1" dirty="0">
                <a:latin typeface="Monotype Corsiva" pitchFamily="66" charset="0"/>
              </a:rPr>
              <a:t>– это особый справочник, который содержит информацию о редких и исчезающих видов животных, растений и грибов. Это не просто книга, а настоящий сокровищница для всех, кто интересуется природой. Красная Книга помогает защитить уникальные виды от исчезновения и сохранить природное разнообразие нашей планеты.</a:t>
            </a:r>
          </a:p>
          <a:p>
            <a:pPr>
              <a:buNone/>
            </a:pP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457200" y="4357301"/>
            <a:ext cx="5943600"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ЛИНЬ</a:t>
            </a:r>
          </a:p>
          <a:p>
            <a:pPr marL="0" marR="0" lvl="0" indent="630238"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63023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Одна из самый крупный карповых рыб, обитающих в Байкале. Размер линя в длину доходит до 70 см, а масса до 7 кг. Это рекордные показатели. В реальной жизни взрослые рыбы вырастают до 20</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30 см.</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63023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Все карповые рыбы внешне схожи. Тело рыбы толще, хвостовой плавник короче. В остальном линь мало отличается от карася. Нерестится летом, при прогреве воды до 18 °C. Самки выпускают до 400 тысяч икринок. Инкубация короткая. Через несколько дней появляются личинки.</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63023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4" name="Рисунок 3" descr="Рыбы-Байкала-Описание-особенности-названия-и-фото-видов-рыбы-в-Байкале-1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25831">
            <a:off x="538955" y="566931"/>
            <a:ext cx="5710774" cy="36088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5843" name="Rectangle 3"/>
          <p:cNvSpPr>
            <a:spLocks noChangeArrowheads="1"/>
          </p:cNvSpPr>
          <p:nvPr/>
        </p:nvSpPr>
        <p:spPr bwMode="auto">
          <a:xfrm>
            <a:off x="0" y="45720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057400" algn="l"/>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457200" y="4419600"/>
            <a:ext cx="60960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ПОДСЕМЕЙСТВО ЖЕЛТОКРЫЛКОВЫХ</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По большей части глубоководные рыбы. Обитают в Байкале и прилегающих озерах. Вырастают до небольших размеров: 10</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15, реже 20 см. Все рыбы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коренные байкальские жители. У всех </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желтокрылковых</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достаточно странный, иногда пугающий облик.</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Байкальская большеголовая </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широколобка</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Рыба эндемик Байкала. Живет и кормится на глубинах от 10 до 120 м.</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-Пестрокрылая </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широколобка</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lang="ru-RU" sz="400" dirty="0">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-Жирная </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широколобка</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Широколобка</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Талиева. </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-Северобайкальская </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широколобка</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-Желтокрылка. </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-Длиннокрылая </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широколобка</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Рыбы-Байкала-Описание-особенности-названия-и-фото-видов-рыбы-в-Байкале-2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73120">
            <a:off x="1229829" y="623321"/>
            <a:ext cx="4651269" cy="326271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609600" y="4876800"/>
            <a:ext cx="5638800" cy="32008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ПОДСЕМЕЙСТВО   ГОЛОМЯНКОВЫХ</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 это подсемейство входит ни на кого не похожая рыба Байкала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голомянка. Системное название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Comephorus</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Представлена двумя видами: -большая голомянка, голомянка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Дыбовского</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или малая.</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Самое интересное, голомянка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прозрачная рыба Байкала. Она реализует уникальную стратегию сохранения жизни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пытается стать невидимой. Но это не всегда помогает. Голомянка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привычная добыча для большинства видов рыб и байкальской нерпы.</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Рыбы-Байкала-Описание-особенности-названия-и-фото-видов-рыбы-в-Байкале-22"/>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76325">
            <a:off x="1022055" y="716641"/>
            <a:ext cx="4948744" cy="363690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838200" y="4767590"/>
            <a:ext cx="5257800" cy="3135150"/>
          </a:xfrm>
          <a:prstGeom prst="rect">
            <a:avLst/>
          </a:prstGeom>
          <a:noFill/>
          <a:ln w="9525">
            <a:noFill/>
            <a:miter lim="800000"/>
            <a:headEnd/>
            <a:tailEnd/>
          </a:ln>
          <a:effectLst/>
        </p:spPr>
        <p:txBody>
          <a:bodyPr vert="horz" wrap="square" lIns="271377" tIns="45720" rIns="11109" bIns="11109"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Arial" pitchFamily="34" charset="0"/>
                <a:ea typeface="Bookman Old Style" pitchFamily="18" charset="0"/>
                <a:cs typeface="Bookman Old Style" pitchFamily="18" charset="0"/>
              </a:rPr>
              <a:t>           ЕЛЬ СИБИРСКАЯ ГОЛУБАЯ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Весь ареал находится в пределах Восточных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Саянов</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 Южном побережье 	Байкала (узколокальный эндемик южного Байкала). Дерево до 30 м высотой, с узкопирамидальной кроной, с серой трещиноватой корой. Хвоя 1</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3 см длиной, очередная,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линейношиловидная</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жесткая, колючая, с четырьмя тупыми ребрами,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голубая</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Окраска хвоинок создается сизым восковым налетом.  </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8913" name="Picture 2196"/>
          <p:cNvPicPr>
            <a:picLocks noChangeAspect="1" noChangeArrowheads="1"/>
          </p:cNvPicPr>
          <p:nvPr/>
        </p:nvPicPr>
        <p:blipFill>
          <a:blip r:embed="rId2" cstate="print"/>
          <a:srcRect/>
          <a:stretch>
            <a:fillRect/>
          </a:stretch>
        </p:blipFill>
        <p:spPr bwMode="auto">
          <a:xfrm>
            <a:off x="1447800" y="0"/>
            <a:ext cx="4189939" cy="4572000"/>
          </a:xfrm>
          <a:prstGeom prst="rect">
            <a:avLst/>
          </a:prstGeom>
          <a:noFill/>
        </p:spPr>
      </p:pic>
      <p:sp>
        <p:nvSpPr>
          <p:cNvPr id="38915" name="Rectangle 3"/>
          <p:cNvSpPr>
            <a:spLocks noChangeArrowheads="1"/>
          </p:cNvSpPr>
          <p:nvPr/>
        </p:nvSpPr>
        <p:spPr bwMode="auto">
          <a:xfrm>
            <a:off x="0" y="45720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ChangeArrowheads="1"/>
          </p:cNvSpPr>
          <p:nvPr/>
        </p:nvSpPr>
        <p:spPr bwMode="auto">
          <a:xfrm>
            <a:off x="304800" y="4246603"/>
            <a:ext cx="6019800" cy="3719925"/>
          </a:xfrm>
          <a:prstGeom prst="rect">
            <a:avLst/>
          </a:prstGeom>
          <a:noFill/>
          <a:ln w="9525">
            <a:noFill/>
            <a:miter lim="800000"/>
            <a:headEnd/>
            <a:tailEnd/>
          </a:ln>
          <a:effectLst/>
        </p:spPr>
        <p:txBody>
          <a:bodyPr vert="horz" wrap="square" lIns="6348" tIns="45720" rIns="295182" bIns="11109"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1295400" algn="l"/>
              </a:tabLst>
            </a:pPr>
            <a:r>
              <a:rPr kumimoji="0" lang="ru-RU" sz="1600" b="1" i="0" u="none" strike="noStrike" cap="none" normalizeH="0" baseline="0" dirty="0">
                <a:ln>
                  <a:noFill/>
                </a:ln>
                <a:solidFill>
                  <a:srgbClr val="E36C0A"/>
                </a:solidFill>
                <a:effectLst/>
                <a:latin typeface="Times New Roman" pitchFamily="18" charset="0"/>
                <a:ea typeface="Bookman Old Style" pitchFamily="18" charset="0"/>
                <a:cs typeface="Times New Roman" pitchFamily="18" charset="0"/>
              </a:rPr>
              <a:t>	</a:t>
            </a:r>
            <a:r>
              <a:rPr kumimoji="0" lang="ru-RU" sz="2000" b="1" i="0" u="none" strike="noStrike" cap="none" normalizeH="0" baseline="0" dirty="0">
                <a:ln>
                  <a:noFill/>
                </a:ln>
                <a:solidFill>
                  <a:srgbClr val="E36C0A"/>
                </a:solidFill>
                <a:effectLst/>
                <a:latin typeface="Arial" pitchFamily="34" charset="0"/>
                <a:ea typeface="Bookman Old Style" pitchFamily="18" charset="0"/>
                <a:cs typeface="Bookman Old Style" pitchFamily="18" charset="0"/>
              </a:rPr>
              <a:t>ФЛОКС СИБИРСКИЙ</a:t>
            </a:r>
          </a:p>
          <a:p>
            <a:pPr marL="0" marR="0" lvl="0" indent="450850" algn="just" defTabSz="914400" rtl="0" eaLnBrk="1" fontAlgn="base" latinLnBrk="0" hangingPunct="1">
              <a:lnSpc>
                <a:spcPct val="100000"/>
              </a:lnSpc>
              <a:spcBef>
                <a:spcPct val="0"/>
              </a:spcBef>
              <a:spcAft>
                <a:spcPct val="0"/>
              </a:spcAft>
              <a:buClrTx/>
              <a:buSzTx/>
              <a:buFontTx/>
              <a:buNone/>
              <a:tabLst>
                <a:tab pos="1295400" algn="l"/>
              </a:tabLst>
            </a:pPr>
            <a:r>
              <a:rPr kumimoji="0" lang="ru-RU" sz="2000" b="1" i="0" u="none" strike="noStrike" cap="none" normalizeH="0" baseline="0" dirty="0">
                <a:ln>
                  <a:noFill/>
                </a:ln>
                <a:solidFill>
                  <a:srgbClr val="E36C0A"/>
                </a:solidFill>
                <a:effectLst/>
                <a:latin typeface="Arial" pitchFamily="34" charset="0"/>
                <a:ea typeface="Bookman Old Style" pitchFamily="18" charset="0"/>
                <a:cs typeface="Bookman Old Style" pitchFamily="18" charset="0"/>
              </a:rPr>
              <a:t> </a:t>
            </a:r>
          </a:p>
          <a:p>
            <a:pPr marL="0" marR="0" lvl="0" indent="450850" algn="just" defTabSz="914400" rtl="0" eaLnBrk="0" fontAlgn="base" latinLnBrk="0" hangingPunct="0">
              <a:lnSpc>
                <a:spcPct val="100000"/>
              </a:lnSpc>
              <a:spcBef>
                <a:spcPct val="0"/>
              </a:spcBef>
              <a:spcAft>
                <a:spcPct val="0"/>
              </a:spcAft>
              <a:buClrTx/>
              <a:buSzTx/>
              <a:buFontTx/>
              <a:buNone/>
              <a:tabLst>
                <a:tab pos="1295400" algn="l"/>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Встречается Прибайкалье и Забайкалье. </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1295400" algn="l"/>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Цветки мелкие, сиреневые, лиловые или бледно-розовые, одиночные или собранные по несколько штук в метельчатые соцветия, сидят на опушенных цветоножках, образующихся на кончиках стеблей.  </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1295400" algn="l"/>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 отличие от своих близких родственников, флокс сибирский используется в народной медицине. Дело в том, что в его лепестках и других частях содержится огромное количество антоцианов и прочих полезных веществ. </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1295400" algn="l"/>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pSp>
        <p:nvGrpSpPr>
          <p:cNvPr id="39937" name="Group 32301"/>
          <p:cNvGrpSpPr>
            <a:grpSpLocks/>
          </p:cNvGrpSpPr>
          <p:nvPr/>
        </p:nvGrpSpPr>
        <p:grpSpPr bwMode="auto">
          <a:xfrm>
            <a:off x="762000" y="685800"/>
            <a:ext cx="5257799" cy="3543300"/>
            <a:chOff x="2037" y="5220"/>
            <a:chExt cx="58793" cy="35286"/>
          </a:xfrm>
        </p:grpSpPr>
        <p:pic>
          <p:nvPicPr>
            <p:cNvPr id="33675" name="Picture 33675"/>
            <p:cNvPicPr>
              <a:picLocks noChangeAspect="1" noChangeArrowheads="1"/>
            </p:cNvPicPr>
            <p:nvPr/>
          </p:nvPicPr>
          <p:blipFill>
            <a:blip r:embed="rId2" cstate="print"/>
            <a:srcRect/>
            <a:stretch>
              <a:fillRect/>
            </a:stretch>
          </p:blipFill>
          <p:spPr bwMode="auto">
            <a:xfrm>
              <a:off x="2037" y="5780"/>
              <a:ext cx="46586" cy="34727"/>
            </a:xfrm>
            <a:prstGeom prst="rect">
              <a:avLst/>
            </a:prstGeom>
            <a:noFill/>
          </p:spPr>
        </p:pic>
        <p:sp>
          <p:nvSpPr>
            <p:cNvPr id="7810" name="Rectangle 7810"/>
            <p:cNvSpPr>
              <a:spLocks noChangeArrowheads="1"/>
            </p:cNvSpPr>
            <p:nvPr/>
          </p:nvSpPr>
          <p:spPr bwMode="auto">
            <a:xfrm>
              <a:off x="60408" y="5220"/>
              <a:ext cx="422"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a:ln>
                    <a:noFill/>
                  </a:ln>
                  <a:solidFill>
                    <a:schemeClr val="tx1"/>
                  </a:solidFill>
                  <a:effectLst/>
                  <a:latin typeface="Calibri" pitchFamily="34" charset="0"/>
                  <a:ea typeface="Calibri" pitchFamily="34" charset="0"/>
                  <a:cs typeface="Calibri"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grpSp>
      <p:sp>
        <p:nvSpPr>
          <p:cNvPr id="39942" name="Rectangle 6"/>
          <p:cNvSpPr>
            <a:spLocks noChangeArrowheads="1"/>
          </p:cNvSpPr>
          <p:nvPr/>
        </p:nvSpPr>
        <p:spPr bwMode="auto">
          <a:xfrm>
            <a:off x="0" y="45720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457200" y="4343400"/>
            <a:ext cx="6400800" cy="3442926"/>
          </a:xfrm>
          <a:prstGeom prst="rect">
            <a:avLst/>
          </a:prstGeom>
          <a:noFill/>
          <a:ln w="9525">
            <a:noFill/>
            <a:miter lim="800000"/>
            <a:headEnd/>
            <a:tailEnd/>
          </a:ln>
          <a:effectLst/>
        </p:spPr>
        <p:txBody>
          <a:bodyPr vert="horz" wrap="square" lIns="6348" tIns="45720" rIns="472926" bIns="11109"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Arial" pitchFamily="34" charset="0"/>
                <a:ea typeface="Bookman Old Style" pitchFamily="18" charset="0"/>
                <a:cs typeface="Bookman Old Style" pitchFamily="18" charset="0"/>
              </a:rPr>
              <a:t>       СЕЛЕЗЁНОЧНИК БАЙКАЛЬСКИЙ </a:t>
            </a:r>
          </a:p>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a:ln>
                <a:noFill/>
              </a:ln>
              <a:solidFill>
                <a:srgbClr val="E36C0A"/>
              </a:solidFill>
              <a:effectLst/>
              <a:latin typeface="Arial" pitchFamily="34" charset="0"/>
              <a:ea typeface="Bookman Old Style" pitchFamily="18" charset="0"/>
              <a:cs typeface="Bookman Old Style"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 Иркутской области встречается на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Удинском</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хр. в Восточном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Саяне</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 на северных склонах хр.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Хамар-Дабан</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от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р.Слюдянка</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на западе до р. Утулик на востоке (реки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Подкомарка</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Слюдянка</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Безымянная, Мал.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Мангутай</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Харлакта</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Утулик,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Солзан</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Цветки немногочисленные, в сближенных щитках, сидячие или на коротких ножках, желтые. Семена узкоэллиптические, продольно ребристые, по боковому краю с узким крылом. </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pSp>
        <p:nvGrpSpPr>
          <p:cNvPr id="40962" name="Group 32072"/>
          <p:cNvGrpSpPr>
            <a:grpSpLocks/>
          </p:cNvGrpSpPr>
          <p:nvPr/>
        </p:nvGrpSpPr>
        <p:grpSpPr bwMode="auto">
          <a:xfrm>
            <a:off x="990600" y="304800"/>
            <a:ext cx="5105400" cy="3963988"/>
            <a:chOff x="0" y="0"/>
            <a:chExt cx="60777" cy="55168"/>
          </a:xfrm>
        </p:grpSpPr>
        <p:pic>
          <p:nvPicPr>
            <p:cNvPr id="33673" name="Picture 33673"/>
            <p:cNvPicPr>
              <a:picLocks noChangeAspect="1" noChangeArrowheads="1"/>
            </p:cNvPicPr>
            <p:nvPr/>
          </p:nvPicPr>
          <p:blipFill>
            <a:blip r:embed="rId2" cstate="print"/>
            <a:srcRect/>
            <a:stretch>
              <a:fillRect/>
            </a:stretch>
          </p:blipFill>
          <p:spPr bwMode="auto">
            <a:xfrm>
              <a:off x="2357" y="5730"/>
              <a:ext cx="56144" cy="44501"/>
            </a:xfrm>
            <a:prstGeom prst="rect">
              <a:avLst/>
            </a:prstGeom>
            <a:noFill/>
          </p:spPr>
        </p:pic>
        <p:sp>
          <p:nvSpPr>
            <p:cNvPr id="4483" name="Rectangle 4483"/>
            <p:cNvSpPr>
              <a:spLocks noChangeArrowheads="1"/>
            </p:cNvSpPr>
            <p:nvPr/>
          </p:nvSpPr>
          <p:spPr bwMode="auto">
            <a:xfrm>
              <a:off x="40791" y="3549"/>
              <a:ext cx="674" cy="29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84" name="Rectangle 4484"/>
            <p:cNvSpPr>
              <a:spLocks noChangeArrowheads="1"/>
            </p:cNvSpPr>
            <p:nvPr/>
          </p:nvSpPr>
          <p:spPr bwMode="auto">
            <a:xfrm>
              <a:off x="59448" y="7750"/>
              <a:ext cx="422"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85" name="Rectangle 4485"/>
            <p:cNvSpPr>
              <a:spLocks noChangeArrowheads="1"/>
            </p:cNvSpPr>
            <p:nvPr/>
          </p:nvSpPr>
          <p:spPr bwMode="auto">
            <a:xfrm>
              <a:off x="59448" y="10981"/>
              <a:ext cx="422"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86" name="Rectangle 4486"/>
            <p:cNvSpPr>
              <a:spLocks noChangeArrowheads="1"/>
            </p:cNvSpPr>
            <p:nvPr/>
          </p:nvSpPr>
          <p:spPr bwMode="auto">
            <a:xfrm>
              <a:off x="59448" y="14212"/>
              <a:ext cx="422" cy="18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87" name="Rectangle 4487"/>
            <p:cNvSpPr>
              <a:spLocks noChangeArrowheads="1"/>
            </p:cNvSpPr>
            <p:nvPr/>
          </p:nvSpPr>
          <p:spPr bwMode="auto">
            <a:xfrm>
              <a:off x="58153" y="17443"/>
              <a:ext cx="421" cy="18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88" name="Rectangle 4488"/>
            <p:cNvSpPr>
              <a:spLocks noChangeArrowheads="1"/>
            </p:cNvSpPr>
            <p:nvPr/>
          </p:nvSpPr>
          <p:spPr bwMode="auto">
            <a:xfrm>
              <a:off x="59570" y="20674"/>
              <a:ext cx="422" cy="18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89" name="Rectangle 4489"/>
            <p:cNvSpPr>
              <a:spLocks noChangeArrowheads="1"/>
            </p:cNvSpPr>
            <p:nvPr/>
          </p:nvSpPr>
          <p:spPr bwMode="auto">
            <a:xfrm>
              <a:off x="59662" y="23905"/>
              <a:ext cx="421" cy="18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90" name="Rectangle 4490"/>
            <p:cNvSpPr>
              <a:spLocks noChangeArrowheads="1"/>
            </p:cNvSpPr>
            <p:nvPr/>
          </p:nvSpPr>
          <p:spPr bwMode="auto">
            <a:xfrm>
              <a:off x="59753" y="27136"/>
              <a:ext cx="421" cy="18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91" name="Rectangle 4491"/>
            <p:cNvSpPr>
              <a:spLocks noChangeArrowheads="1"/>
            </p:cNvSpPr>
            <p:nvPr/>
          </p:nvSpPr>
          <p:spPr bwMode="auto">
            <a:xfrm>
              <a:off x="59829" y="30366"/>
              <a:ext cx="422"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92" name="Rectangle 4492"/>
            <p:cNvSpPr>
              <a:spLocks noChangeArrowheads="1"/>
            </p:cNvSpPr>
            <p:nvPr/>
          </p:nvSpPr>
          <p:spPr bwMode="auto">
            <a:xfrm>
              <a:off x="59921" y="33601"/>
              <a:ext cx="421"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493" name="Rectangle 4493"/>
            <p:cNvSpPr>
              <a:spLocks noChangeArrowheads="1"/>
            </p:cNvSpPr>
            <p:nvPr/>
          </p:nvSpPr>
          <p:spPr bwMode="auto">
            <a:xfrm>
              <a:off x="60012" y="36832"/>
              <a:ext cx="422" cy="18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32138"/>
          <p:cNvGrpSpPr>
            <a:grpSpLocks/>
          </p:cNvGrpSpPr>
          <p:nvPr/>
        </p:nvGrpSpPr>
        <p:grpSpPr bwMode="auto">
          <a:xfrm>
            <a:off x="685800" y="457200"/>
            <a:ext cx="5735637" cy="4724400"/>
            <a:chOff x="0" y="0"/>
            <a:chExt cx="72024" cy="63773"/>
          </a:xfrm>
        </p:grpSpPr>
        <p:pic>
          <p:nvPicPr>
            <p:cNvPr id="9955" name="Picture 9955"/>
            <p:cNvPicPr>
              <a:picLocks noChangeAspect="1" noChangeArrowheads="1"/>
            </p:cNvPicPr>
            <p:nvPr/>
          </p:nvPicPr>
          <p:blipFill>
            <a:blip r:embed="rId2" cstate="print"/>
            <a:srcRect/>
            <a:stretch>
              <a:fillRect/>
            </a:stretch>
          </p:blipFill>
          <p:spPr bwMode="auto">
            <a:xfrm>
              <a:off x="0" y="100"/>
              <a:ext cx="72024" cy="63673"/>
            </a:xfrm>
            <a:prstGeom prst="rect">
              <a:avLst/>
            </a:prstGeom>
            <a:noFill/>
          </p:spPr>
        </p:pic>
        <p:sp>
          <p:nvSpPr>
            <p:cNvPr id="10002" name="Rectangle 10002"/>
            <p:cNvSpPr>
              <a:spLocks noChangeArrowheads="1"/>
            </p:cNvSpPr>
            <p:nvPr/>
          </p:nvSpPr>
          <p:spPr bwMode="auto">
            <a:xfrm>
              <a:off x="37164" y="0"/>
              <a:ext cx="421" cy="18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10003" name="Rectangle 10003"/>
            <p:cNvSpPr>
              <a:spLocks noChangeArrowheads="1"/>
            </p:cNvSpPr>
            <p:nvPr/>
          </p:nvSpPr>
          <p:spPr bwMode="auto">
            <a:xfrm>
              <a:off x="37164" y="3230"/>
              <a:ext cx="421"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10004" name="Rectangle 10004"/>
            <p:cNvSpPr>
              <a:spLocks noChangeArrowheads="1"/>
            </p:cNvSpPr>
            <p:nvPr/>
          </p:nvSpPr>
          <p:spPr bwMode="auto">
            <a:xfrm>
              <a:off x="10121" y="54215"/>
              <a:ext cx="422" cy="18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10005" name="Rectangle 10005"/>
            <p:cNvSpPr>
              <a:spLocks noChangeArrowheads="1"/>
            </p:cNvSpPr>
            <p:nvPr/>
          </p:nvSpPr>
          <p:spPr bwMode="auto">
            <a:xfrm>
              <a:off x="36277" y="57460"/>
              <a:ext cx="421"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ru-RU" sz="1100" b="0" i="0" u="none" strike="noStrike" cap="none" normalizeH="0" baseline="0">
                  <a:ln>
                    <a:noFill/>
                  </a:ln>
                  <a:solidFill>
                    <a:schemeClr val="tx1"/>
                  </a:solidFill>
                  <a:effectLst/>
                  <a:latin typeface="Calibri"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grpSp>
      <p:sp>
        <p:nvSpPr>
          <p:cNvPr id="41998" name="Rectangle 14"/>
          <p:cNvSpPr>
            <a:spLocks noChangeArrowheads="1"/>
          </p:cNvSpPr>
          <p:nvPr/>
        </p:nvSpPr>
        <p:spPr bwMode="auto">
          <a:xfrm>
            <a:off x="1752600" y="4953000"/>
            <a:ext cx="2209800" cy="666197"/>
          </a:xfrm>
          <a:prstGeom prst="rect">
            <a:avLst/>
          </a:prstGeom>
          <a:noFill/>
          <a:ln w="9525">
            <a:noFill/>
            <a:miter lim="800000"/>
            <a:headEnd/>
            <a:tailEnd/>
          </a:ln>
          <a:effectLst/>
        </p:spPr>
        <p:txBody>
          <a:bodyPr vert="horz" wrap="square" lIns="6348" tIns="45720" rIns="474513" bIns="34914"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Arial" pitchFamily="34" charset="0"/>
                <a:ea typeface="Bookman Old Style" pitchFamily="18" charset="0"/>
                <a:cs typeface="Bookman Old Style" pitchFamily="18" charset="0"/>
              </a:rPr>
              <a:t>ЛЕВЗЕЯ </a:t>
            </a: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42003" name="Rectangle 19"/>
          <p:cNvSpPr>
            <a:spLocks noChangeArrowheads="1"/>
          </p:cNvSpPr>
          <p:nvPr/>
        </p:nvSpPr>
        <p:spPr bwMode="auto">
          <a:xfrm>
            <a:off x="304800" y="5029200"/>
            <a:ext cx="5867400" cy="26468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br>
              <a:rPr kumimoji="0" lang="ru-RU"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b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Встречается в высокогорьях хребтов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Хамар-Дабан</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 </a:t>
            </a:r>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Тункинский</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(узколокальный эндемик южного Байкала).  </a:t>
            </a:r>
            <a:endParaRPr kumimoji="0" lang="ru-RU" b="0" i="0" u="none" strike="noStrike" cap="none" normalizeH="0" baseline="0" dirty="0">
              <a:ln>
                <a:noFill/>
              </a:ln>
              <a:solidFill>
                <a:schemeClr val="tx1"/>
              </a:solidFill>
              <a:effectLst/>
              <a:latin typeface="Arial" pitchFamily="34" charset="0"/>
              <a:cs typeface="Arial" pitchFamily="34" charset="0"/>
            </a:endParaRPr>
          </a:p>
          <a:p>
            <a:r>
              <a:rPr kumimoji="0" lang="ru-RU"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Левзея</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или Маралий корень представляет собой травянистое растение, традиционно используемое в сибирской и русской </a:t>
            </a:r>
            <a:r>
              <a:rPr lang="ru-RU" dirty="0">
                <a:latin typeface="Times New Roman" pitchFamily="18" charset="0"/>
                <a:cs typeface="Times New Roman" pitchFamily="18" charset="0"/>
              </a:rPr>
              <a:t>медицине для усиления физической силы.</a:t>
            </a:r>
          </a:p>
          <a:p>
            <a:r>
              <a:rPr lang="ru-RU" dirty="0"/>
              <a:t> </a:t>
            </a: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22" name="Rectangle 14"/>
          <p:cNvSpPr>
            <a:spLocks noChangeArrowheads="1"/>
          </p:cNvSpPr>
          <p:nvPr/>
        </p:nvSpPr>
        <p:spPr bwMode="auto">
          <a:xfrm>
            <a:off x="838200" y="4572000"/>
            <a:ext cx="5334000" cy="2611929"/>
          </a:xfrm>
          <a:prstGeom prst="rect">
            <a:avLst/>
          </a:prstGeom>
          <a:noFill/>
          <a:ln w="9525">
            <a:noFill/>
            <a:miter lim="800000"/>
            <a:headEnd/>
            <a:tailEnd/>
          </a:ln>
          <a:effectLst/>
        </p:spPr>
        <p:txBody>
          <a:bodyPr vert="horz" wrap="square" lIns="6348" tIns="45720" rIns="292008" bIns="11109"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Arial" pitchFamily="34" charset="0"/>
                <a:ea typeface="Bookman Old Style" pitchFamily="18" charset="0"/>
                <a:cs typeface="Bookman Old Style" pitchFamily="18" charset="0"/>
              </a:rPr>
              <a:t>                  ПУЗЫРЧАТКА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Водные насекомоядные растения, лишенные корней и несущие большее или меньшее количество ловчих пузырьков. Каждый пузырёк снабжен отверстием, закрытым открывающимся внутрь клапаном, вследствие чего мелкие водяные животные могут свободно проникать внутрь пузырька, но обратно выйти не могут. Погибая, они служат пищей для растения. Стебли безлистные, прямостоячие.</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pSp>
        <p:nvGrpSpPr>
          <p:cNvPr id="43016" name="Group 32333"/>
          <p:cNvGrpSpPr>
            <a:grpSpLocks/>
          </p:cNvGrpSpPr>
          <p:nvPr/>
        </p:nvGrpSpPr>
        <p:grpSpPr bwMode="auto">
          <a:xfrm>
            <a:off x="609600" y="0"/>
            <a:ext cx="5591175" cy="4400550"/>
            <a:chOff x="0" y="0"/>
            <a:chExt cx="59171" cy="52532"/>
          </a:xfrm>
        </p:grpSpPr>
        <p:pic>
          <p:nvPicPr>
            <p:cNvPr id="2" name="Picture 33676"/>
            <p:cNvPicPr>
              <a:picLocks noChangeAspect="1" noChangeArrowheads="1"/>
            </p:cNvPicPr>
            <p:nvPr/>
          </p:nvPicPr>
          <p:blipFill>
            <a:blip r:embed="rId2" cstate="print"/>
            <a:srcRect/>
            <a:stretch>
              <a:fillRect/>
            </a:stretch>
          </p:blipFill>
          <p:spPr bwMode="auto">
            <a:xfrm>
              <a:off x="2377" y="5603"/>
              <a:ext cx="54376" cy="41757"/>
            </a:xfrm>
            <a:prstGeom prst="rect">
              <a:avLst/>
            </a:prstGeom>
            <a:noFill/>
          </p:spPr>
        </p:pic>
        <p:sp>
          <p:nvSpPr>
            <p:cNvPr id="3" name="Rectangle 12216"/>
            <p:cNvSpPr>
              <a:spLocks noChangeArrowheads="1"/>
            </p:cNvSpPr>
            <p:nvPr/>
          </p:nvSpPr>
          <p:spPr bwMode="auto">
            <a:xfrm>
              <a:off x="58793" y="5342"/>
              <a:ext cx="421"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a:ln>
                    <a:noFill/>
                  </a:ln>
                  <a:solidFill>
                    <a:schemeClr val="tx1"/>
                  </a:solidFill>
                  <a:effectLst/>
                  <a:latin typeface="Calibri" pitchFamily="34" charset="0"/>
                  <a:ea typeface="Calibri" pitchFamily="34" charset="0"/>
                  <a:cs typeface="Calibri"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4" name="Rectangle 12217"/>
            <p:cNvSpPr>
              <a:spLocks noChangeArrowheads="1"/>
            </p:cNvSpPr>
            <p:nvPr/>
          </p:nvSpPr>
          <p:spPr bwMode="auto">
            <a:xfrm>
              <a:off x="58854" y="8573"/>
              <a:ext cx="421"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a:ln>
                    <a:noFill/>
                  </a:ln>
                  <a:solidFill>
                    <a:schemeClr val="tx1"/>
                  </a:solidFill>
                  <a:effectLst/>
                  <a:latin typeface="Calibri" pitchFamily="34" charset="0"/>
                  <a:ea typeface="Calibri" pitchFamily="34" charset="0"/>
                  <a:cs typeface="Calibri"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5" name="Rectangle 12218"/>
            <p:cNvSpPr>
              <a:spLocks noChangeArrowheads="1"/>
            </p:cNvSpPr>
            <p:nvPr/>
          </p:nvSpPr>
          <p:spPr bwMode="auto">
            <a:xfrm>
              <a:off x="56934" y="11804"/>
              <a:ext cx="421"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a:ln>
                    <a:noFill/>
                  </a:ln>
                  <a:solidFill>
                    <a:schemeClr val="tx1"/>
                  </a:solidFill>
                  <a:effectLst/>
                  <a:latin typeface="Calibri" pitchFamily="34" charset="0"/>
                  <a:ea typeface="Calibri" pitchFamily="34" charset="0"/>
                  <a:cs typeface="Calibri"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6" name="Rectangle 12227"/>
            <p:cNvSpPr>
              <a:spLocks noChangeArrowheads="1"/>
            </p:cNvSpPr>
            <p:nvPr/>
          </p:nvSpPr>
          <p:spPr bwMode="auto">
            <a:xfrm>
              <a:off x="58046" y="40885"/>
              <a:ext cx="422" cy="1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a:ln>
                    <a:noFill/>
                  </a:ln>
                  <a:solidFill>
                    <a:schemeClr val="tx1"/>
                  </a:solidFill>
                  <a:effectLst/>
                  <a:latin typeface="Calibri" pitchFamily="34" charset="0"/>
                  <a:ea typeface="Calibri" pitchFamily="34" charset="0"/>
                  <a:cs typeface="Calibri"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grpSp>
      <p:sp>
        <p:nvSpPr>
          <p:cNvPr id="43027" name="Rectangle 19"/>
          <p:cNvSpPr>
            <a:spLocks noChangeArrowheads="1"/>
          </p:cNvSpPr>
          <p:nvPr/>
        </p:nvSpPr>
        <p:spPr bwMode="auto">
          <a:xfrm>
            <a:off x="609600" y="6705600"/>
            <a:ext cx="55626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Плод-одногнездная</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коробочка, вскрывающаяся неправильно. Семена мелкие, без белка; зародыш с очень короткими семядолями или без них. </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Стая красных волков"/>
          <p:cNvPicPr>
            <a:picLocks noChangeAspect="1"/>
          </p:cNvPicPr>
          <p:nvPr/>
        </p:nvPicPr>
        <p:blipFill rotWithShape="1">
          <a:blip r:embed="rId2" cstate="email">
            <a:extLst>
              <a:ext uri="{28A0092B-C50C-407E-A947-70E740481C1C}">
                <a14:useLocalDpi xmlns:a14="http://schemas.microsoft.com/office/drawing/2010/main"/>
              </a:ext>
            </a:extLst>
          </a:blip>
          <a:srcRect l="10120" t="12871"/>
          <a:stretch/>
        </p:blipFill>
        <p:spPr bwMode="auto">
          <a:xfrm rot="370033">
            <a:off x="514205" y="674234"/>
            <a:ext cx="4186204" cy="27053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17411" name="Rectangle 3"/>
          <p:cNvSpPr>
            <a:spLocks noChangeArrowheads="1"/>
          </p:cNvSpPr>
          <p:nvPr/>
        </p:nvSpPr>
        <p:spPr bwMode="auto">
          <a:xfrm>
            <a:off x="609600" y="4572000"/>
            <a:ext cx="5638800"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КРАСНЫЙ ВОЛК</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rgbClr val="E36C0A"/>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Обитает в лесах тайги поблизости с озером Байкал. Спинка хищника ярко рыжая, даже огненная, а брюшко и лапки светлые, а хвост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чёрный. Едят красные волки оленей, кабаргу, кабанов, горных козлов и баранов. Могут поедать более мелких млекопитающих и иногда птиц. </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17412" name="Rectangle 4"/>
          <p:cNvSpPr>
            <a:spLocks noChangeArrowheads="1"/>
          </p:cNvSpPr>
          <p:nvPr/>
        </p:nvSpPr>
        <p:spPr bwMode="auto">
          <a:xfrm>
            <a:off x="685800" y="6324600"/>
            <a:ext cx="5514975"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Красные волки живут стаями, имея вожака. Охотятся тоже сообща, окружая добычу. Таким образом, внешность животного больше приближена к лисьей, а повадки и образ жизни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 волчьим. Красный волк обладает огромной силой, он способен победить в схватке с крупным животным.</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7" name="Рисунок 6" descr="Красный волк с детенышами"/>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348339">
            <a:off x="3237172" y="1913218"/>
            <a:ext cx="3297455" cy="24008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304800" y="533400"/>
            <a:ext cx="6172200" cy="338554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БАЙКАЛЬСКАЯ НЕРПА</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Обитает в озере Байкал. Средняя длина нерпы</a:t>
            </a:r>
            <a:r>
              <a:rPr kumimoji="0" lang="ru-RU" sz="1600" b="0" i="0" u="none" strike="noStrike" cap="none" normalizeH="0" baseline="0" dirty="0">
                <a:ln>
                  <a:noFill/>
                </a:ln>
                <a:solidFill>
                  <a:srgbClr val="202122"/>
                </a:solidFill>
                <a:effectLst/>
                <a:latin typeface="Calibri"/>
                <a:ea typeface="Calibri" pitchFamily="34" charset="0"/>
                <a:cs typeface="Times New Roman" pitchFamily="18" charset="0"/>
              </a:rPr>
              <a:t> —</a:t>
            </a: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 165 см. Вес от 50 до 130</a:t>
            </a:r>
            <a:r>
              <a:rPr kumimoji="0" lang="ru-RU" sz="1600" b="0" i="0" u="none" strike="noStrike" cap="none" normalizeH="0" baseline="0" dirty="0">
                <a:ln>
                  <a:noFill/>
                </a:ln>
                <a:solidFill>
                  <a:srgbClr val="202122"/>
                </a:solidFill>
                <a:effectLst/>
                <a:latin typeface="Calibri"/>
                <a:ea typeface="Calibri" pitchFamily="34" charset="0"/>
                <a:cs typeface="Times New Roman" pitchFamily="18" charset="0"/>
              </a:rPr>
              <a:t> </a:t>
            </a: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кг, самки по массе больше самцов. Живут нерпы до 55 лет.</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Детёнышей нерпы рождают в специально подготовленном снежном логове, обычно одного, редко двух, в феврале-марте. Вес новорождённого </a:t>
            </a:r>
            <a:r>
              <a:rPr kumimoji="0" lang="ru-RU" sz="1600" b="0" i="0" u="none" strike="noStrike" cap="none" normalizeH="0" baseline="0" dirty="0">
                <a:ln>
                  <a:noFill/>
                </a:ln>
                <a:solidFill>
                  <a:srgbClr val="202122"/>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 до 4</a:t>
            </a:r>
            <a:r>
              <a:rPr kumimoji="0" lang="ru-RU" sz="1600" b="0" i="0" u="none" strike="noStrike" cap="none" normalizeH="0" baseline="0" dirty="0">
                <a:ln>
                  <a:noFill/>
                </a:ln>
                <a:solidFill>
                  <a:srgbClr val="202122"/>
                </a:solidFill>
                <a:effectLst/>
                <a:latin typeface="Calibri"/>
                <a:ea typeface="Calibri" pitchFamily="34" charset="0"/>
                <a:cs typeface="Times New Roman" pitchFamily="18" charset="0"/>
              </a:rPr>
              <a:t> </a:t>
            </a: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кг. Шкурка детёныша белого цвета. Отсюда его название </a:t>
            </a:r>
            <a:r>
              <a:rPr kumimoji="0" lang="ru-RU" sz="1600" b="0" i="0" u="none" strike="noStrike" cap="none" normalizeH="0" baseline="0" dirty="0">
                <a:ln>
                  <a:noFill/>
                </a:ln>
                <a:solidFill>
                  <a:srgbClr val="202122"/>
                </a:solidFill>
                <a:effectLst/>
                <a:latin typeface="Calibri"/>
                <a:ea typeface="Calibri" pitchFamily="34" charset="0"/>
                <a:cs typeface="Times New Roman" pitchFamily="18" charset="0"/>
              </a:rPr>
              <a:t>— </a:t>
            </a:r>
            <a:r>
              <a:rPr kumimoji="0" lang="ru-RU" sz="1600" b="1" i="1"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белёк</a:t>
            </a:r>
            <a:r>
              <a:rPr kumimoji="0" lang="ru-RU" sz="1600" b="1"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a:t>
            </a: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  Нерпа зимует на льду в логовищах под снегом на торосистых</a:t>
            </a:r>
            <a:r>
              <a:rPr kumimoji="0" lang="ru-RU" sz="1600" b="0" i="0" u="none" strike="noStrike" cap="none" normalizeH="0" baseline="0" dirty="0">
                <a:ln>
                  <a:noFill/>
                </a:ln>
                <a:solidFill>
                  <a:srgbClr val="202122"/>
                </a:solidFill>
                <a:effectLst/>
                <a:latin typeface="Calibri"/>
                <a:ea typeface="Calibri" pitchFamily="34" charset="0"/>
                <a:cs typeface="Times New Roman" pitchFamily="18" charset="0"/>
              </a:rPr>
              <a:t> </a:t>
            </a: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участках Байкала, часто в</a:t>
            </a:r>
            <a:r>
              <a:rPr kumimoji="0" lang="ru-RU" sz="1600" b="0" i="0" u="none" strike="noStrike" cap="none" normalizeH="0" baseline="0" dirty="0">
                <a:ln>
                  <a:noFill/>
                </a:ln>
                <a:solidFill>
                  <a:srgbClr val="202122"/>
                </a:solidFill>
                <a:effectLst/>
                <a:latin typeface="Calibri"/>
                <a:ea typeface="Calibri" pitchFamily="34" charset="0"/>
                <a:cs typeface="Times New Roman" pitchFamily="18" charset="0"/>
              </a:rPr>
              <a:t> </a:t>
            </a:r>
            <a:r>
              <a:rPr kumimoji="0" lang="ru-RU" sz="1600" b="0" i="1"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нажимах</a:t>
            </a:r>
            <a:r>
              <a:rPr kumimoji="0" lang="ru-RU" sz="1600" b="0" i="0" u="none" strike="noStrike" cap="none" normalizeH="0" baseline="0" dirty="0">
                <a:ln>
                  <a:noFill/>
                </a:ln>
                <a:solidFill>
                  <a:srgbClr val="202122"/>
                </a:solidFill>
                <a:effectLst/>
                <a:latin typeface="Calibri"/>
                <a:ea typeface="Calibri" pitchFamily="34" charset="0"/>
                <a:cs typeface="Times New Roman" pitchFamily="18" charset="0"/>
              </a:rPr>
              <a:t> —</a:t>
            </a: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 нагромождениях льдин, образующих навесы. Когда</a:t>
            </a:r>
            <a:r>
              <a:rPr kumimoji="0" lang="ru-RU" sz="1600" b="0" i="0" u="none" strike="noStrike" cap="none" normalizeH="0" baseline="0" dirty="0">
                <a:ln>
                  <a:noFill/>
                </a:ln>
                <a:solidFill>
                  <a:srgbClr val="202122"/>
                </a:solidFill>
                <a:effectLst/>
                <a:latin typeface="Calibri"/>
                <a:ea typeface="Calibri" pitchFamily="34" charset="0"/>
                <a:cs typeface="Times New Roman" pitchFamily="18" charset="0"/>
              </a:rPr>
              <a:t> </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озеро скованно льдом</a:t>
            </a:r>
            <a:r>
              <a:rPr kumimoji="0" lang="ru-RU" sz="1600" b="0" i="0" u="none" strike="noStrike" cap="none" normalizeH="0" baseline="0" dirty="0">
                <a:ln>
                  <a:noFill/>
                </a:ln>
                <a:solidFill>
                  <a:srgbClr val="202122"/>
                </a:solidFill>
                <a:effectLst/>
                <a:latin typeface="Times New Roman" pitchFamily="18" charset="0"/>
                <a:ea typeface="Calibri" pitchFamily="34" charset="0"/>
                <a:cs typeface="Times New Roman" pitchFamily="18" charset="0"/>
              </a:rPr>
              <a:t>, нерпа может дышать только через запасные отдушины-продухи, которые делает, разгребая снизу лёд когтями.</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https://cs1.livemaster.ru/storage/d8/b3/e83735f501a442db927e025706cq--dlya-doma-i-interera-bajkalskaya-nerpa.jpg"/>
          <p:cNvPicPr/>
          <p:nvPr/>
        </p:nvPicPr>
        <p:blipFill>
          <a:blip r:embed="rId2" cstate="email">
            <a:extLst>
              <a:ext uri="{28A0092B-C50C-407E-A947-70E740481C1C}">
                <a14:useLocalDpi xmlns:a14="http://schemas.microsoft.com/office/drawing/2010/main"/>
              </a:ext>
            </a:extLst>
          </a:blip>
          <a:srcRect/>
          <a:stretch>
            <a:fillRect/>
          </a:stretch>
        </p:blipFill>
        <p:spPr bwMode="auto">
          <a:xfrm rot="462969">
            <a:off x="577025" y="4328281"/>
            <a:ext cx="3494148" cy="20205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Рисунок 3" descr="http://i.mycdn.me/i?r=AzEPZsRbOZEKgBhR0XGMT1Rk2HOP6V8cJprqwhicCzHvR6aKTM5SRkZCeTgDn6uOyic"/>
          <p:cNvPicPr/>
          <p:nvPr/>
        </p:nvPicPr>
        <p:blipFill rotWithShape="1">
          <a:blip r:embed="rId3" cstate="email">
            <a:extLst>
              <a:ext uri="{28A0092B-C50C-407E-A947-70E740481C1C}">
                <a14:useLocalDpi xmlns:a14="http://schemas.microsoft.com/office/drawing/2010/main"/>
              </a:ext>
            </a:extLst>
          </a:blip>
          <a:srcRect l="6287" t="19995" r="11655"/>
          <a:stretch/>
        </p:blipFill>
        <p:spPr bwMode="auto">
          <a:xfrm rot="406606">
            <a:off x="2936413" y="6210761"/>
            <a:ext cx="3365820" cy="2182530"/>
          </a:xfrm>
          <a:prstGeom prst="rect">
            <a:avLst/>
          </a:prstGeom>
          <a:solidFill>
            <a:srgbClr val="FFFFFF">
              <a:shade val="85000"/>
            </a:srgbClr>
          </a:solidFill>
          <a:ln w="190500" cap="sq" cmpd="sng" algn="ctr">
            <a:solidFill>
              <a:srgbClr val="FFFFFF"/>
            </a:solidFill>
            <a:prstDash val="solid"/>
            <a:miter lim="800000"/>
            <a:headEnd type="none" w="med" len="med"/>
            <a:tailEnd type="none" w="med" len="me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i.pinimg.com/736x/5d/03/e0/5d03e091a0d456d471deecc5736e2da9.jpg"/>
          <p:cNvPicPr/>
          <p:nvPr/>
        </p:nvPicPr>
        <p:blipFill>
          <a:blip r:embed="rId2" cstate="email">
            <a:extLst>
              <a:ext uri="{28A0092B-C50C-407E-A947-70E740481C1C}">
                <a14:useLocalDpi xmlns:a14="http://schemas.microsoft.com/office/drawing/2010/main"/>
              </a:ext>
            </a:extLst>
          </a:blip>
          <a:srcRect/>
          <a:stretch>
            <a:fillRect/>
          </a:stretch>
        </p:blipFill>
        <p:spPr bwMode="auto">
          <a:xfrm rot="286947">
            <a:off x="981240" y="4601301"/>
            <a:ext cx="4509901" cy="36196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050" name="Rectangle 2"/>
          <p:cNvSpPr>
            <a:spLocks noChangeArrowheads="1"/>
          </p:cNvSpPr>
          <p:nvPr/>
        </p:nvSpPr>
        <p:spPr bwMode="auto">
          <a:xfrm>
            <a:off x="457200" y="457200"/>
            <a:ext cx="6096000" cy="38779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СОХАТЫЙ ЛОСЬ</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Один из наиболее крупных байкальских зверей. Вес самца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500 кг, длина тела-2 м. Селятся они, преимущественно, на побережье, реже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в лесу.</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Чем старше становится лось, тем сильнее вырастают его рога. В 15 лет они перестают развиваться. Средняя продолжительность жизни этого красивого зверя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30 лет. Рога животного отпадают и вырастают заново ежегодно.</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Сохатый лось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травоядный зверь. В зимнее время года он питается деревянной корой. В летнее время лось употребляет только растительную пищу: листья, траву, мхи, грибы и т.д.</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Такое животное Байкала на фото выглядит благородно. Но насладиться его видом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вживую</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туристам удается редко, так как лось сторонится людей.</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2051" name="Rectangle 3"/>
          <p:cNvSpPr>
            <a:spLocks noChangeArrowheads="1"/>
          </p:cNvSpPr>
          <p:nvPr/>
        </p:nvSpPr>
        <p:spPr bwMode="auto">
          <a:xfrm>
            <a:off x="-269875" y="45720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04800" y="4114800"/>
            <a:ext cx="6019800" cy="45858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СНЕЖНЫЙ БАРС</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Второе название этого красивого зверя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ирбис</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Без сомнения, это самый таинственный представитель здешней фауны. Не каждый человек, проживающий на Байкале, мог похвастаться тем, что, хотя бы 1 раз видел снежного барса.</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Да, это очень редкое животное. На здешней территории водится не более 50 особей. Ирбис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хищник, однако на человека практически никогда не нападает, так как опасается. Что касается охоты, то словить этого могущественного зверя очень сложно.</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Вес самца снежного барса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от 50 до 65 кг. Самки менее габаритные, чем самцы, поэтому весят меньше, до 45 кг. Так как относится это животное к семейству кошачьих, охоту ведет, преимущественно, из засады.</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Нападает ирбис внезапно, предварительно укрывшись. Когда он выбрал жертву, вероятность того, что она сможет скрыться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минимальна. Охотится зверь на копытных, кроликов, зайцев, баранов и козлов. Чтобы наесться, снежному барсу необходимо от 2 до 4 кг свежего мяса в сутки.</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https://i.pinimg.com/736x/5f/a8/58/5fa8581475f389370c651576f47fd04a.jpg"/>
          <p:cNvPicPr/>
          <p:nvPr/>
        </p:nvPicPr>
        <p:blipFill rotWithShape="1">
          <a:blip r:embed="rId2" cstate="email">
            <a:extLst>
              <a:ext uri="{28A0092B-C50C-407E-A947-70E740481C1C}">
                <a14:useLocalDpi xmlns:a14="http://schemas.microsoft.com/office/drawing/2010/main"/>
              </a:ext>
            </a:extLst>
          </a:blip>
          <a:srcRect t="6114" b="3215"/>
          <a:stretch/>
        </p:blipFill>
        <p:spPr bwMode="auto">
          <a:xfrm rot="430583">
            <a:off x="446252" y="404161"/>
            <a:ext cx="4189095" cy="25273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pic>
        <p:nvPicPr>
          <p:cNvPr id="4" name="Рисунок 3" descr="https://katun24.ru/sites/default/files/styles/news_full/public/images/image599659.jpg?itok=cNh6J-K8"/>
          <p:cNvPicPr/>
          <p:nvPr/>
        </p:nvPicPr>
        <p:blipFill rotWithShape="1">
          <a:blip r:embed="rId3" cstate="email">
            <a:extLst>
              <a:ext uri="{28A0092B-C50C-407E-A947-70E740481C1C}">
                <a14:useLocalDpi xmlns:a14="http://schemas.microsoft.com/office/drawing/2010/main"/>
              </a:ext>
            </a:extLst>
          </a:blip>
          <a:srcRect l="26989" t="12573" r="18460" b="14825"/>
          <a:stretch/>
        </p:blipFill>
        <p:spPr bwMode="auto">
          <a:xfrm rot="416166">
            <a:off x="3631487" y="1832334"/>
            <a:ext cx="2719226" cy="2256290"/>
          </a:xfrm>
          <a:prstGeom prst="rect">
            <a:avLst/>
          </a:prstGeom>
          <a:solidFill>
            <a:srgbClr val="FFFFFF">
              <a:shade val="85000"/>
            </a:srgbClr>
          </a:solidFill>
          <a:ln w="190500" cap="sq" cmpd="sng" algn="ctr">
            <a:solidFill>
              <a:srgbClr val="FFFFFF"/>
            </a:solidFill>
            <a:prstDash val="solid"/>
            <a:miter lim="800000"/>
            <a:headEnd type="none" w="med" len="med"/>
            <a:tailEnd type="none" w="med" len="me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685800" y="4191000"/>
            <a:ext cx="5334000"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ЗАЯЦ БЕЛЯК</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Это один из наиболее широко распространенных зверьков в мире. Из-за быстрого размножения, популяция зайца-беляка в здешних краях ежегодно увеличивается. Несмотря на милый вид, им питаются все хищники Байкала.</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Заяц беляк относится к группе травоядных зверьков. В теплое время года они едят коренья, ягоды и листья, а в холодное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деревянную кору. Все знают этого животного, как быстроразмножающегося. Ежегодно взрослая зайчиха дает от 2 до 5 потомств, то есть примерно 30 зайчат.</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http://zabavnik.club/wp-content/uploads/20-115.jpg"/>
          <p:cNvPicPr/>
          <p:nvPr/>
        </p:nvPicPr>
        <p:blipFill>
          <a:blip r:embed="rId2" cstate="print">
            <a:extLst>
              <a:ext uri="{28A0092B-C50C-407E-A947-70E740481C1C}">
                <a14:useLocalDpi xmlns:a14="http://schemas.microsoft.com/office/drawing/2010/main"/>
              </a:ext>
            </a:extLst>
          </a:blip>
          <a:srcRect/>
          <a:stretch>
            <a:fillRect/>
          </a:stretch>
        </p:blipFill>
        <p:spPr bwMode="auto">
          <a:xfrm rot="373948">
            <a:off x="1381265" y="733010"/>
            <a:ext cx="3851275" cy="31953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381000" y="4419600"/>
            <a:ext cx="6172200" cy="38779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КАБАРГА</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Кабарга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небольшое парнокопытное </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оленевидное</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животное. Длина тела средней особи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90 см, вес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15 кг. Самцы кабарги немного длиннее и крупнее самок.</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Млекопитающее по характеру одиночка. В пары соединяется лишь во время гона. Пасется постоянно на одной территории, площадью до 300 га. В тоже время, парнокопытные входят в состав небольшой семейной группы численностью 5-15 особей. Такие группы называют </a:t>
            </a:r>
            <a:r>
              <a:rPr kumimoji="0" lang="ru-RU" sz="1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дёмами</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в них особи взаимодействуют внутри при помощи мечения участков взрослыми самцами.</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На сегодняшний день, зверь находится на стадии вымирания. Причина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большое внимание охотников к их мускусу, веществу, нашедшему применение в кулинарии, медицине и даже парфюмерии. </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https://hibiny-land.ru/wp-content/uploads/anim-4.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430816">
            <a:off x="1303993" y="560610"/>
            <a:ext cx="4271688" cy="28440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2531" name="Rectangle 3"/>
          <p:cNvSpPr>
            <a:spLocks noChangeArrowheads="1"/>
          </p:cNvSpPr>
          <p:nvPr/>
        </p:nvSpPr>
        <p:spPr bwMode="auto">
          <a:xfrm>
            <a:off x="0" y="45720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fotovmire.ru/wp-content/uploads/2020/04/31100/korichnevaja-rosomaha-s-beloj-manishkoj-idjot-po-snegu.jpg"/>
          <p:cNvPicPr/>
          <p:nvPr/>
        </p:nvPicPr>
        <p:blipFill>
          <a:blip r:embed="rId2" cstate="email">
            <a:extLst>
              <a:ext uri="{28A0092B-C50C-407E-A947-70E740481C1C}">
                <a14:useLocalDpi xmlns:a14="http://schemas.microsoft.com/office/drawing/2010/main"/>
              </a:ext>
            </a:extLst>
          </a:blip>
          <a:srcRect/>
          <a:stretch>
            <a:fillRect/>
          </a:stretch>
        </p:blipFill>
        <p:spPr bwMode="auto">
          <a:xfrm rot="440455">
            <a:off x="1364997" y="875538"/>
            <a:ext cx="3828917" cy="27118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3553" name="Rectangle 1"/>
          <p:cNvSpPr>
            <a:spLocks noChangeArrowheads="1"/>
          </p:cNvSpPr>
          <p:nvPr/>
        </p:nvSpPr>
        <p:spPr bwMode="auto">
          <a:xfrm>
            <a:off x="381000" y="3881736"/>
            <a:ext cx="59436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РОСОМАХА</a:t>
            </a:r>
          </a:p>
          <a:p>
            <a:pPr marL="0" marR="0" lvl="0" indent="630238" algn="just" defTabSz="914400" rtl="0" eaLnBrk="1" fontAlgn="base" latinLnBrk="0" hangingPunct="1">
              <a:lnSpc>
                <a:spcPct val="100000"/>
              </a:lnSpc>
              <a:spcBef>
                <a:spcPct val="0"/>
              </a:spcBef>
              <a:spcAft>
                <a:spcPct val="0"/>
              </a:spcAft>
              <a:buClrTx/>
              <a:buSzTx/>
              <a:buFontTx/>
              <a:buNone/>
              <a:tabLst/>
            </a:pP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Этот хищный зверек относится к классу куньих. На первый взгляд может показаться, что росомаха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это боязливый и чрезмерно осторожный зверь. Это ошибочное мнение. На самом деле, он является одним из наиболее свирепых в мире хищников. Средняя длина теля взрослой особи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90-100 см. Питается оно, преимущественного, грызунами. Если любимого лакомства найти не удалось, росомаха не побрезгует птичьими яйцами, которые отыщет в гнезде, и даже падалью. Очень редко этот хищник нападает на крупных травоядных, таких как, например, олень. Но они легко атакуют раненого или умирающего зверя.</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228600" y="4094203"/>
            <a:ext cx="6172200"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ОНДАТРА</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Этот забавный зверек относится к классу полуводных грызунов. Ондатра меньше чем нутрия или бобр. Её средний вес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1,5 кг. Несмотря на то, что зверек продолжительное время находится в воде, он практически не мерзнет. Это связано с особым мехом, который не промокает.</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Это уникальное животное, которое в природе выполняет роль настоящего архитектора. Ондатра строит 2-этажные жилища на тот случай, если уровень воды поднимется. Они нередко выстраивают дополнительные помещения, используя их в качестве кладовки для хранения еды на зиму. Чтобы войти в такую </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хатку</a:t>
            </a:r>
            <a:r>
              <a:rPr kumimoji="0" lang="ru-RU"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зверьку придется нырнуть под воду.</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https://wildfauna.ru/wp-content/uploads/2019/01/obl-ondatra.jpg"/>
          <p:cNvPicPr/>
          <p:nvPr/>
        </p:nvPicPr>
        <p:blipFill rotWithShape="1">
          <a:blip r:embed="rId2" cstate="email">
            <a:extLst>
              <a:ext uri="{28A0092B-C50C-407E-A947-70E740481C1C}">
                <a14:useLocalDpi xmlns:a14="http://schemas.microsoft.com/office/drawing/2010/main"/>
              </a:ext>
            </a:extLst>
          </a:blip>
          <a:srcRect l="14557"/>
          <a:stretch/>
        </p:blipFill>
        <p:spPr bwMode="auto">
          <a:xfrm rot="307203">
            <a:off x="1343591" y="951682"/>
            <a:ext cx="4330518" cy="29812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685800" y="4876800"/>
            <a:ext cx="5562600" cy="33547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a:ln>
                  <a:noFill/>
                </a:ln>
                <a:solidFill>
                  <a:srgbClr val="E36C0A"/>
                </a:solidFill>
                <a:effectLst/>
                <a:latin typeface="Bookman Old Style" pitchFamily="18" charset="0"/>
                <a:ea typeface="Calibri" pitchFamily="34" charset="0"/>
                <a:cs typeface="Times New Roman" pitchFamily="18" charset="0"/>
              </a:rPr>
              <a:t>             БУРЫЙ МЕДВЕДЬ</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Это один из крупнейших млекопитающих в мире, который водится и на Байкале. Здесь </a:t>
            </a:r>
            <a:r>
              <a:rPr kumimoji="0" lang="ru-RU" sz="1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они настоящие природные императоры. Другие животные опасаются быть съеденными медведем, поэтому предпочитают не сталкиваться с ним. А если, всё же, это происходит, не остается ничего иного, как бежать.</a:t>
            </a:r>
            <a:endParaRPr kumimoji="0" lang="ru-RU" sz="400" b="0" i="0" u="none" strike="noStrike" cap="none" normalizeH="0" baseline="0" dirty="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Однако не всегда это целесообразно, ведь, как известно, бурый медведь нападает только в том случае, если голоден. Гораздо большую опасность для мелкой дичи представляет самка медведя, которая заботится о потомстве. Если в ближайшем радиусе она учует движение, то непременно нападет.</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descr="https://i.pinimg.com/originals/59/d3/e9/59d3e97be34e7c5bcc0d7d160a4a309b.jpg"/>
          <p:cNvPicPr/>
          <p:nvPr/>
        </p:nvPicPr>
        <p:blipFill>
          <a:blip r:embed="rId2" cstate="email">
            <a:extLst>
              <a:ext uri="{28A0092B-C50C-407E-A947-70E740481C1C}">
                <a14:useLocalDpi xmlns:a14="http://schemas.microsoft.com/office/drawing/2010/main"/>
              </a:ext>
            </a:extLst>
          </a:blip>
          <a:srcRect/>
          <a:stretch>
            <a:fillRect/>
          </a:stretch>
        </p:blipFill>
        <p:spPr bwMode="auto">
          <a:xfrm rot="336353">
            <a:off x="518408" y="686388"/>
            <a:ext cx="6002116" cy="34937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2631</Words>
  <Application>Microsoft Office PowerPoint</Application>
  <PresentationFormat>Экран (4:3)</PresentationFormat>
  <Paragraphs>123</Paragraphs>
  <Slides>29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29</vt:i4>
      </vt:variant>
    </vt:vector>
  </HeadingPairs>
  <TitlesOfParts>
    <vt:vector size="35" baseType="lpstr">
      <vt:lpstr>Arial</vt:lpstr>
      <vt:lpstr>Bookman Old Style</vt:lpstr>
      <vt:lpstr>Calibri</vt:lpstr>
      <vt:lpstr>Monotype Corsiva</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Бокова Елена</dc:creator>
  <cp:lastModifiedBy>Сергей</cp:lastModifiedBy>
  <cp:revision>6</cp:revision>
  <dcterms:created xsi:type="dcterms:W3CDTF">2023-09-18T07:00:39Z</dcterms:created>
  <dcterms:modified xsi:type="dcterms:W3CDTF">2024-09-16T05:27:05Z</dcterms:modified>
</cp:coreProperties>
</file>